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87" r:id="rId2"/>
    <p:sldId id="288" r:id="rId3"/>
    <p:sldId id="289" r:id="rId4"/>
    <p:sldId id="308" r:id="rId5"/>
    <p:sldId id="298" r:id="rId6"/>
    <p:sldId id="299" r:id="rId7"/>
    <p:sldId id="307" r:id="rId8"/>
    <p:sldId id="301" r:id="rId9"/>
    <p:sldId id="303" r:id="rId10"/>
    <p:sldId id="300" r:id="rId11"/>
    <p:sldId id="319" r:id="rId12"/>
    <p:sldId id="310" r:id="rId13"/>
    <p:sldId id="311" r:id="rId14"/>
    <p:sldId id="312" r:id="rId15"/>
    <p:sldId id="313" r:id="rId16"/>
    <p:sldId id="309" r:id="rId17"/>
    <p:sldId id="305" r:id="rId18"/>
    <p:sldId id="314" r:id="rId19"/>
    <p:sldId id="291" r:id="rId20"/>
    <p:sldId id="316"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247">
          <p15:clr>
            <a:srgbClr val="A4A3A4"/>
          </p15:clr>
        </p15:guide>
        <p15:guide id="4" pos="11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878"/>
    <a:srgbClr val="E7E6E6"/>
    <a:srgbClr val="FFC000"/>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86804" autoAdjust="0"/>
  </p:normalViewPr>
  <p:slideViewPr>
    <p:cSldViewPr>
      <p:cViewPr varScale="1">
        <p:scale>
          <a:sx n="58" d="100"/>
          <a:sy n="58" d="100"/>
        </p:scale>
        <p:origin x="1540" y="48"/>
      </p:cViewPr>
      <p:guideLst>
        <p:guide orient="horz" pos="2160"/>
        <p:guide pos="2880"/>
        <p:guide orient="horz" pos="4247"/>
        <p:guide pos="113"/>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pPr>
            <a:spcAft>
              <a:spcPts val="0"/>
            </a:spcAft>
          </a:pPr>
          <a:r>
            <a:rPr lang="en-AU" sz="2400" b="1" noProof="0" dirty="0">
              <a:latin typeface="Arial" panose="020B0604020202020204" pitchFamily="34" charset="0"/>
              <a:cs typeface="Arial" panose="020B0604020202020204" pitchFamily="34" charset="0"/>
            </a:rPr>
            <a:t>Transport Processes</a:t>
          </a:r>
          <a:endParaRPr lang="en-AU" sz="1600" b="0" noProof="0" dirty="0">
            <a:latin typeface="Arial" panose="020B0604020202020204" pitchFamily="34" charset="0"/>
            <a:cs typeface="Arial" panose="020B0604020202020204" pitchFamily="34" charset="0"/>
          </a:endParaRPr>
        </a:p>
      </dgm:t>
    </dgm:pt>
    <dgm:pt modelId="{0CEDF57B-D459-45D7-A350-FD28016FAB11}" type="par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0CF79BA9-38A5-469E-A5F4-723A1AFB8F96}" type="sib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FC0909DE-B7A7-4913-8B8C-8BE141A98683}">
      <dgm:prSet custT="1"/>
      <dgm:spPr/>
      <dgm:t>
        <a:bodyPr/>
        <a:lstStyle/>
        <a:p>
          <a:r>
            <a:rPr lang="en-AU" sz="2400" b="1" noProof="0" dirty="0">
              <a:latin typeface="Arial" panose="020B0604020202020204" pitchFamily="34" charset="0"/>
              <a:cs typeface="Arial" panose="020B0604020202020204" pitchFamily="34" charset="0"/>
            </a:rPr>
            <a:t>Combined Transport (CT)</a:t>
          </a:r>
          <a:endParaRPr lang="en-AU" sz="1600" b="0" noProof="0" dirty="0">
            <a:latin typeface="Arial" panose="020B0604020202020204" pitchFamily="34" charset="0"/>
            <a:cs typeface="Arial" panose="020B0604020202020204" pitchFamily="34" charset="0"/>
          </a:endParaRPr>
        </a:p>
      </dgm:t>
    </dgm:pt>
    <dgm:pt modelId="{332BE358-7ABE-4FE5-A927-C2664D3A72F4}" type="parTrans" cxnId="{2AB7A175-8843-4920-AB37-7DFD01B6ED50}">
      <dgm:prSet/>
      <dgm:spPr/>
      <dgm:t>
        <a:bodyPr/>
        <a:lstStyle/>
        <a:p>
          <a:endParaRPr lang="de-DE"/>
        </a:p>
      </dgm:t>
    </dgm:pt>
    <dgm:pt modelId="{08775AFE-4D0A-48C8-B90A-4DC431C7208B}" type="sibTrans" cxnId="{2AB7A175-8843-4920-AB37-7DFD01B6ED50}">
      <dgm:prSet/>
      <dgm:spPr/>
      <dgm:t>
        <a:bodyPr/>
        <a:lstStyle/>
        <a:p>
          <a:endParaRPr lang="de-DE"/>
        </a:p>
      </dgm:t>
    </dgm:pt>
    <dgm:pt modelId="{60CF893B-D18F-4C65-99B2-81416284C1AB}">
      <dgm:prSet custT="1"/>
      <dgm:spPr/>
      <dgm:t>
        <a:bodyPr/>
        <a:lstStyle/>
        <a:p>
          <a:r>
            <a:rPr lang="en-AU" sz="2400" b="1" noProof="0" dirty="0">
              <a:latin typeface="Arial" panose="020B0604020202020204" pitchFamily="34" charset="0"/>
              <a:cs typeface="Arial" panose="020B0604020202020204" pitchFamily="34" charset="0"/>
            </a:rPr>
            <a:t>Unaccompanied CT (UCT)</a:t>
          </a:r>
        </a:p>
      </dgm:t>
    </dgm:pt>
    <dgm:pt modelId="{6A2BC2C8-76A0-4572-85E6-2BAB4F2C87E1}" type="parTrans" cxnId="{CAFA860E-20DA-4C67-8B27-5DF24D6084B8}">
      <dgm:prSet/>
      <dgm:spPr/>
      <dgm:t>
        <a:bodyPr/>
        <a:lstStyle/>
        <a:p>
          <a:endParaRPr lang="de-DE"/>
        </a:p>
      </dgm:t>
    </dgm:pt>
    <dgm:pt modelId="{2B795C5E-0FF2-4411-87BB-659CA6F4972A}" type="sibTrans" cxnId="{CAFA860E-20DA-4C67-8B27-5DF24D6084B8}">
      <dgm:prSet/>
      <dgm:spPr/>
      <dgm:t>
        <a:bodyPr/>
        <a:lstStyle/>
        <a:p>
          <a:endParaRPr lang="de-DE"/>
        </a:p>
      </dgm:t>
    </dgm:pt>
    <dgm:pt modelId="{FE8C95C2-E334-4FDC-A0EC-494D9478160F}">
      <dgm:prSet custT="1"/>
      <dgm:spPr/>
      <dgm:t>
        <a:bodyPr/>
        <a:lstStyle/>
        <a:p>
          <a:r>
            <a:rPr lang="en-AU" sz="2400" b="1" noProof="0" dirty="0">
              <a:latin typeface="Arial" panose="020B0604020202020204" pitchFamily="34" charset="0"/>
              <a:cs typeface="Arial" panose="020B0604020202020204" pitchFamily="34" charset="0"/>
            </a:rPr>
            <a:t>Accompanied CT</a:t>
          </a:r>
        </a:p>
      </dgm:t>
    </dgm:pt>
    <dgm:pt modelId="{298B9FCA-2420-4D9A-AEF4-05BB8B61DF10}" type="parTrans" cxnId="{CED3D1CA-BE8E-4051-AE4F-720F97C405FF}">
      <dgm:prSet/>
      <dgm:spPr/>
      <dgm:t>
        <a:bodyPr/>
        <a:lstStyle/>
        <a:p>
          <a:endParaRPr lang="de-AT"/>
        </a:p>
      </dgm:t>
    </dgm:pt>
    <dgm:pt modelId="{F4F0BBC8-7687-4EED-9054-D49F4EBD54CF}" type="sibTrans" cxnId="{CED3D1CA-BE8E-4051-AE4F-720F97C405FF}">
      <dgm:prSet/>
      <dgm:spPr/>
      <dgm:t>
        <a:bodyPr/>
        <a:lstStyle/>
        <a:p>
          <a:endParaRPr lang="de-AT"/>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2"/>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2"/>
      <dgm:spPr/>
    </dgm:pt>
    <dgm:pt modelId="{BF8CDB65-7F63-46ED-AD6F-299BB5E410A3}" type="pres">
      <dgm:prSet presAssocID="{754914D3-2823-4D9D-9B5F-8AAE908A2791}" presName="dstNode" presStyleLbl="node1" presStyleIdx="0" presStyleCnt="2"/>
      <dgm:spPr/>
    </dgm:pt>
    <dgm:pt modelId="{2B62C432-4905-40F9-9530-D2F004B7D3F6}" type="pres">
      <dgm:prSet presAssocID="{98FFCFD7-6EAF-43B3-B073-F90520D80DD2}" presName="text_1" presStyleLbl="node1" presStyleIdx="0" presStyleCnt="2">
        <dgm:presLayoutVars>
          <dgm:bulletEnabled val="1"/>
        </dgm:presLayoutVars>
      </dgm:prSet>
      <dgm:spPr/>
    </dgm:pt>
    <dgm:pt modelId="{7D7CD6F4-5BF8-4820-9EDA-8C7339E21069}" type="pres">
      <dgm:prSet presAssocID="{98FFCFD7-6EAF-43B3-B073-F90520D80DD2}" presName="accent_1" presStyleCnt="0"/>
      <dgm:spPr/>
    </dgm:pt>
    <dgm:pt modelId="{C2A52F33-F895-4B2F-BC4C-05306D79D5F7}" type="pres">
      <dgm:prSet presAssocID="{98FFCFD7-6EAF-43B3-B073-F90520D80DD2}" presName="accentRepeatNode" presStyleLbl="solidFgAcc1" presStyleIdx="0" presStyleCnt="2"/>
      <dgm:spPr>
        <a:solidFill>
          <a:srgbClr val="787878"/>
        </a:solidFill>
      </dgm:spPr>
    </dgm:pt>
    <dgm:pt modelId="{D8695A9E-DEC4-4017-93F1-AEB447FFD3DE}" type="pres">
      <dgm:prSet presAssocID="{FC0909DE-B7A7-4913-8B8C-8BE141A98683}" presName="text_2" presStyleLbl="node1" presStyleIdx="1" presStyleCnt="2">
        <dgm:presLayoutVars>
          <dgm:bulletEnabled val="1"/>
        </dgm:presLayoutVars>
      </dgm:prSet>
      <dgm:spPr/>
    </dgm:pt>
    <dgm:pt modelId="{AEF06552-DB20-4C63-92F6-BF4B8EA423B8}" type="pres">
      <dgm:prSet presAssocID="{FC0909DE-B7A7-4913-8B8C-8BE141A98683}" presName="accent_2" presStyleCnt="0"/>
      <dgm:spPr/>
    </dgm:pt>
    <dgm:pt modelId="{E248D709-53F8-47FC-B31D-98711ACBF6C0}" type="pres">
      <dgm:prSet presAssocID="{FC0909DE-B7A7-4913-8B8C-8BE141A98683}" presName="accentRepeatNode" presStyleLbl="solidFgAcc1" presStyleIdx="1" presStyleCnt="2"/>
      <dgm:spPr>
        <a:solidFill>
          <a:schemeClr val="bg1"/>
        </a:solidFill>
      </dgm:spPr>
    </dgm:pt>
  </dgm:ptLst>
  <dgm:cxnLst>
    <dgm:cxn modelId="{CAFA860E-20DA-4C67-8B27-5DF24D6084B8}" srcId="{FC0909DE-B7A7-4913-8B8C-8BE141A98683}" destId="{60CF893B-D18F-4C65-99B2-81416284C1AB}" srcOrd="0" destOrd="0" parTransId="{6A2BC2C8-76A0-4572-85E6-2BAB4F2C87E1}" sibTransId="{2B795C5E-0FF2-4411-87BB-659CA6F4972A}"/>
    <dgm:cxn modelId="{57DA4B27-2840-445B-BA12-C22073F6F5A6}" srcId="{754914D3-2823-4D9D-9B5F-8AAE908A2791}" destId="{98FFCFD7-6EAF-43B3-B073-F90520D80DD2}" srcOrd="0" destOrd="0" parTransId="{0CEDF57B-D459-45D7-A350-FD28016FAB11}" sibTransId="{0CF79BA9-38A5-469E-A5F4-723A1AFB8F96}"/>
    <dgm:cxn modelId="{6B66BE4D-DC2C-4403-9461-E610A2605630}" type="presOf" srcId="{98FFCFD7-6EAF-43B3-B073-F90520D80DD2}" destId="{2B62C432-4905-40F9-9530-D2F004B7D3F6}" srcOrd="0" destOrd="0" presId="urn:microsoft.com/office/officeart/2008/layout/VerticalCurvedList"/>
    <dgm:cxn modelId="{2AB7A175-8843-4920-AB37-7DFD01B6ED50}" srcId="{754914D3-2823-4D9D-9B5F-8AAE908A2791}" destId="{FC0909DE-B7A7-4913-8B8C-8BE141A98683}" srcOrd="1" destOrd="0" parTransId="{332BE358-7ABE-4FE5-A927-C2664D3A72F4}" sibTransId="{08775AFE-4D0A-48C8-B90A-4DC431C7208B}"/>
    <dgm:cxn modelId="{B6A99593-F8E9-45F1-A5EC-C466E469D38A}" type="presOf" srcId="{60CF893B-D18F-4C65-99B2-81416284C1AB}" destId="{D8695A9E-DEC4-4017-93F1-AEB447FFD3DE}" srcOrd="0" destOrd="1" presId="urn:microsoft.com/office/officeart/2008/layout/VerticalCurvedList"/>
    <dgm:cxn modelId="{9B99FCAE-CB2B-4B75-ACAE-CF6DFAB2105D}" type="presOf" srcId="{754914D3-2823-4D9D-9B5F-8AAE908A2791}" destId="{AE6139D5-D84B-4711-8A6A-A5161E022A99}" srcOrd="0" destOrd="0" presId="urn:microsoft.com/office/officeart/2008/layout/VerticalCurvedList"/>
    <dgm:cxn modelId="{F97F02BE-0FE6-44C9-9EFF-1611645EC2FC}" type="presOf" srcId="{0CF79BA9-38A5-469E-A5F4-723A1AFB8F96}" destId="{93855F07-44CB-45DE-B464-761E63A71CD5}" srcOrd="0" destOrd="0" presId="urn:microsoft.com/office/officeart/2008/layout/VerticalCurvedList"/>
    <dgm:cxn modelId="{EF4C86BF-1BEC-4BB8-B184-8261098DB80D}" type="presOf" srcId="{FE8C95C2-E334-4FDC-A0EC-494D9478160F}" destId="{D8695A9E-DEC4-4017-93F1-AEB447FFD3DE}" srcOrd="0" destOrd="2" presId="urn:microsoft.com/office/officeart/2008/layout/VerticalCurvedList"/>
    <dgm:cxn modelId="{CED3D1CA-BE8E-4051-AE4F-720F97C405FF}" srcId="{FC0909DE-B7A7-4913-8B8C-8BE141A98683}" destId="{FE8C95C2-E334-4FDC-A0EC-494D9478160F}" srcOrd="1" destOrd="0" parTransId="{298B9FCA-2420-4D9A-AEF4-05BB8B61DF10}" sibTransId="{F4F0BBC8-7687-4EED-9054-D49F4EBD54CF}"/>
    <dgm:cxn modelId="{CEBFDBD6-BC37-4646-BD98-92A8D0CE7D17}" type="presOf" srcId="{FC0909DE-B7A7-4913-8B8C-8BE141A98683}" destId="{D8695A9E-DEC4-4017-93F1-AEB447FFD3DE}" srcOrd="0" destOrd="0" presId="urn:microsoft.com/office/officeart/2008/layout/VerticalCurvedList"/>
    <dgm:cxn modelId="{DC7BDD6C-9809-4314-A713-931033BA9F3C}" type="presParOf" srcId="{AE6139D5-D84B-4711-8A6A-A5161E022A99}" destId="{00F42187-34FD-4D8B-A449-F316E9EB9AFA}" srcOrd="0" destOrd="0" presId="urn:microsoft.com/office/officeart/2008/layout/VerticalCurvedList"/>
    <dgm:cxn modelId="{1DCDB837-A68A-48B2-9475-CFD709007A8D}" type="presParOf" srcId="{00F42187-34FD-4D8B-A449-F316E9EB9AFA}" destId="{C168C53D-163A-4892-8EF0-B5326C3FF8C8}" srcOrd="0" destOrd="0" presId="urn:microsoft.com/office/officeart/2008/layout/VerticalCurvedList"/>
    <dgm:cxn modelId="{B6526A9A-B301-4AB0-8630-0F49D17D4E0A}" type="presParOf" srcId="{C168C53D-163A-4892-8EF0-B5326C3FF8C8}" destId="{0FAB2C97-DF89-43B9-B7B2-C745E026F562}" srcOrd="0" destOrd="0" presId="urn:microsoft.com/office/officeart/2008/layout/VerticalCurvedList"/>
    <dgm:cxn modelId="{9088DBCB-2B7F-4CCC-827F-FC0FCAA3DC17}" type="presParOf" srcId="{C168C53D-163A-4892-8EF0-B5326C3FF8C8}" destId="{93855F07-44CB-45DE-B464-761E63A71CD5}" srcOrd="1" destOrd="0" presId="urn:microsoft.com/office/officeart/2008/layout/VerticalCurvedList"/>
    <dgm:cxn modelId="{1FC23DF8-DCC6-41BE-8079-C5710A4B9771}" type="presParOf" srcId="{C168C53D-163A-4892-8EF0-B5326C3FF8C8}" destId="{D258DE45-194F-4470-A0BE-D234AB24927B}" srcOrd="2" destOrd="0" presId="urn:microsoft.com/office/officeart/2008/layout/VerticalCurvedList"/>
    <dgm:cxn modelId="{AC476804-9264-4229-8394-B790983421B2}" type="presParOf" srcId="{C168C53D-163A-4892-8EF0-B5326C3FF8C8}" destId="{BF8CDB65-7F63-46ED-AD6F-299BB5E410A3}" srcOrd="3" destOrd="0" presId="urn:microsoft.com/office/officeart/2008/layout/VerticalCurvedList"/>
    <dgm:cxn modelId="{70655854-5915-403F-94CB-81711DCA9EC9}" type="presParOf" srcId="{00F42187-34FD-4D8B-A449-F316E9EB9AFA}" destId="{2B62C432-4905-40F9-9530-D2F004B7D3F6}" srcOrd="1" destOrd="0" presId="urn:microsoft.com/office/officeart/2008/layout/VerticalCurvedList"/>
    <dgm:cxn modelId="{DA4B42E4-CB24-49E2-A137-B99EBCBE2692}" type="presParOf" srcId="{00F42187-34FD-4D8B-A449-F316E9EB9AFA}" destId="{7D7CD6F4-5BF8-4820-9EDA-8C7339E21069}" srcOrd="2" destOrd="0" presId="urn:microsoft.com/office/officeart/2008/layout/VerticalCurvedList"/>
    <dgm:cxn modelId="{48EF95A5-2627-4450-8919-86B1155402A4}" type="presParOf" srcId="{7D7CD6F4-5BF8-4820-9EDA-8C7339E21069}" destId="{C2A52F33-F895-4B2F-BC4C-05306D79D5F7}" srcOrd="0" destOrd="0" presId="urn:microsoft.com/office/officeart/2008/layout/VerticalCurvedList"/>
    <dgm:cxn modelId="{C092C689-B068-4E8F-828B-87210CC6DDB1}" type="presParOf" srcId="{00F42187-34FD-4D8B-A449-F316E9EB9AFA}" destId="{D8695A9E-DEC4-4017-93F1-AEB447FFD3DE}" srcOrd="3" destOrd="0" presId="urn:microsoft.com/office/officeart/2008/layout/VerticalCurvedList"/>
    <dgm:cxn modelId="{F7C820D6-B209-4460-B71D-03778F7D8B3D}" type="presParOf" srcId="{00F42187-34FD-4D8B-A449-F316E9EB9AFA}" destId="{AEF06552-DB20-4C63-92F6-BF4B8EA423B8}" srcOrd="4" destOrd="0" presId="urn:microsoft.com/office/officeart/2008/layout/VerticalCurvedList"/>
    <dgm:cxn modelId="{7EAC7750-8D42-4388-B4A2-F0B594CA199F}" type="presParOf" srcId="{AEF06552-DB20-4C63-92F6-BF4B8EA423B8}" destId="{E248D709-53F8-47FC-B31D-98711ACBF6C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24323-8205-4E34-8C6A-DB7D79D9958C}" type="doc">
      <dgm:prSet loTypeId="urn:microsoft.com/office/officeart/2005/8/layout/hierarchy2" loCatId="hierarchy" qsTypeId="urn:microsoft.com/office/officeart/2005/8/quickstyle/simple2" qsCatId="simple" csTypeId="urn:microsoft.com/office/officeart/2005/8/colors/accent0_1" csCatId="mainScheme" phldr="1"/>
      <dgm:spPr/>
      <dgm:t>
        <a:bodyPr/>
        <a:lstStyle/>
        <a:p>
          <a:endParaRPr lang="de-AT"/>
        </a:p>
      </dgm:t>
    </dgm:pt>
    <dgm:pt modelId="{1368DAA8-825B-495E-8472-661189F70E31}">
      <dgm:prSet phldrT="[Text]"/>
      <dgm:spPr/>
      <dgm:t>
        <a:bodyPr/>
        <a:lstStyle/>
        <a:p>
          <a:r>
            <a:rPr lang="en-GB" noProof="0" dirty="0">
              <a:latin typeface="Arial" panose="020B0604020202020204" pitchFamily="34" charset="0"/>
              <a:cs typeface="Arial" panose="020B0604020202020204" pitchFamily="34" charset="0"/>
            </a:rPr>
            <a:t>intermodal transport</a:t>
          </a:r>
        </a:p>
      </dgm:t>
    </dgm:pt>
    <dgm:pt modelId="{A0E32EB9-0576-4D18-B3B2-B3F846B37887}" type="parTrans" cxnId="{AA92BAB6-02C3-401D-ADD8-BC1F6177A9E3}">
      <dgm:prSet/>
      <dgm:spPr/>
      <dgm:t>
        <a:bodyPr/>
        <a:lstStyle/>
        <a:p>
          <a:endParaRPr lang="de-AT">
            <a:latin typeface="Arial" panose="020B0604020202020204" pitchFamily="34" charset="0"/>
            <a:cs typeface="Arial" panose="020B0604020202020204" pitchFamily="34" charset="0"/>
          </a:endParaRPr>
        </a:p>
      </dgm:t>
    </dgm:pt>
    <dgm:pt modelId="{C4B21AFB-7865-4C91-B52C-21B643D5D95C}" type="sibTrans" cxnId="{AA92BAB6-02C3-401D-ADD8-BC1F6177A9E3}">
      <dgm:prSet/>
      <dgm:spPr/>
      <dgm:t>
        <a:bodyPr/>
        <a:lstStyle/>
        <a:p>
          <a:endParaRPr lang="de-AT">
            <a:latin typeface="Arial" panose="020B0604020202020204" pitchFamily="34" charset="0"/>
            <a:cs typeface="Arial" panose="020B0604020202020204" pitchFamily="34" charset="0"/>
          </a:endParaRPr>
        </a:p>
      </dgm:t>
    </dgm:pt>
    <dgm:pt modelId="{946A34AA-CE59-4501-A27C-6ECA7BE2D9EF}">
      <dgm:prSet phldrT="[Text]"/>
      <dgm:spPr/>
      <dgm:t>
        <a:bodyPr/>
        <a:lstStyle/>
        <a:p>
          <a:r>
            <a:rPr lang="en-GB" noProof="0" dirty="0">
              <a:latin typeface="Arial" panose="020B0604020202020204" pitchFamily="34" charset="0"/>
              <a:cs typeface="Arial" panose="020B0604020202020204" pitchFamily="34" charset="0"/>
            </a:rPr>
            <a:t>combined transport (CT)</a:t>
          </a:r>
        </a:p>
      </dgm:t>
    </dgm:pt>
    <dgm:pt modelId="{B1406167-91B1-4385-AF4D-8F1D09BBA530}" type="parTrans" cxnId="{36EF550D-0769-4AEC-81E8-65E40DBA686B}">
      <dgm:prSet/>
      <dgm:spPr/>
      <dgm:t>
        <a:bodyPr/>
        <a:lstStyle/>
        <a:p>
          <a:endParaRPr lang="de-AT">
            <a:latin typeface="Arial" panose="020B0604020202020204" pitchFamily="34" charset="0"/>
            <a:cs typeface="Arial" panose="020B0604020202020204" pitchFamily="34" charset="0"/>
          </a:endParaRPr>
        </a:p>
      </dgm:t>
    </dgm:pt>
    <dgm:pt modelId="{660FDC3A-5737-4444-939A-164794B76A8B}" type="sibTrans" cxnId="{36EF550D-0769-4AEC-81E8-65E40DBA686B}">
      <dgm:prSet/>
      <dgm:spPr/>
      <dgm:t>
        <a:bodyPr/>
        <a:lstStyle/>
        <a:p>
          <a:endParaRPr lang="de-AT">
            <a:latin typeface="Arial" panose="020B0604020202020204" pitchFamily="34" charset="0"/>
            <a:cs typeface="Arial" panose="020B0604020202020204" pitchFamily="34" charset="0"/>
          </a:endParaRPr>
        </a:p>
      </dgm:t>
    </dgm:pt>
    <dgm:pt modelId="{A3E7D8EA-D369-41AF-B16A-C2E7E55EF8EF}">
      <dgm:prSet phldrT="[Text]"/>
      <dgm:spPr/>
      <dgm:t>
        <a:bodyPr/>
        <a:lstStyle/>
        <a:p>
          <a:r>
            <a:rPr lang="en-GB" noProof="0" dirty="0">
              <a:latin typeface="Arial" panose="020B0604020202020204" pitchFamily="34" charset="0"/>
              <a:cs typeface="Arial" panose="020B0604020202020204" pitchFamily="34" charset="0"/>
            </a:rPr>
            <a:t>other intermodal transport</a:t>
          </a:r>
        </a:p>
      </dgm:t>
    </dgm:pt>
    <dgm:pt modelId="{3B07DB32-A349-4C42-92F0-FC16CC099BB2}" type="parTrans" cxnId="{1A7A631B-8ECF-452F-97AF-519CEA26AEA2}">
      <dgm:prSet/>
      <dgm:spPr/>
      <dgm:t>
        <a:bodyPr/>
        <a:lstStyle/>
        <a:p>
          <a:endParaRPr lang="de-AT">
            <a:latin typeface="Arial" panose="020B0604020202020204" pitchFamily="34" charset="0"/>
            <a:cs typeface="Arial" panose="020B0604020202020204" pitchFamily="34" charset="0"/>
          </a:endParaRPr>
        </a:p>
      </dgm:t>
    </dgm:pt>
    <dgm:pt modelId="{F08D4314-0AD8-47B1-AB2F-5B239CDAC2E5}" type="sibTrans" cxnId="{1A7A631B-8ECF-452F-97AF-519CEA26AEA2}">
      <dgm:prSet/>
      <dgm:spPr/>
      <dgm:t>
        <a:bodyPr/>
        <a:lstStyle/>
        <a:p>
          <a:endParaRPr lang="de-AT">
            <a:latin typeface="Arial" panose="020B0604020202020204" pitchFamily="34" charset="0"/>
            <a:cs typeface="Arial" panose="020B0604020202020204" pitchFamily="34" charset="0"/>
          </a:endParaRPr>
        </a:p>
      </dgm:t>
    </dgm:pt>
    <dgm:pt modelId="{68AA4E10-F23B-4123-B44F-26F1B8B049C8}">
      <dgm:prSet phldrT="[Text]"/>
      <dgm:spPr/>
      <dgm:t>
        <a:bodyPr/>
        <a:lstStyle/>
        <a:p>
          <a:r>
            <a:rPr lang="en-GB" noProof="0" dirty="0">
              <a:latin typeface="Arial" panose="020B0604020202020204" pitchFamily="34" charset="0"/>
              <a:cs typeface="Arial" panose="020B0604020202020204" pitchFamily="34" charset="0"/>
            </a:rPr>
            <a:t>unaccompanied CT (UCT)</a:t>
          </a:r>
        </a:p>
      </dgm:t>
    </dgm:pt>
    <dgm:pt modelId="{16961DC4-1F99-496E-9CBD-D91CFDBD26AF}" type="parTrans" cxnId="{C798D351-B6BA-4D74-9E0F-C453581EE3C5}">
      <dgm:prSet/>
      <dgm:spPr/>
      <dgm:t>
        <a:bodyPr/>
        <a:lstStyle/>
        <a:p>
          <a:endParaRPr lang="de-AT">
            <a:latin typeface="Arial" panose="020B0604020202020204" pitchFamily="34" charset="0"/>
            <a:cs typeface="Arial" panose="020B0604020202020204" pitchFamily="34" charset="0"/>
          </a:endParaRPr>
        </a:p>
      </dgm:t>
    </dgm:pt>
    <dgm:pt modelId="{9DFBE094-E9E9-47A0-B823-62CF7CE7C5F5}" type="sibTrans" cxnId="{C798D351-B6BA-4D74-9E0F-C453581EE3C5}">
      <dgm:prSet/>
      <dgm:spPr/>
      <dgm:t>
        <a:bodyPr/>
        <a:lstStyle/>
        <a:p>
          <a:endParaRPr lang="de-AT">
            <a:latin typeface="Arial" panose="020B0604020202020204" pitchFamily="34" charset="0"/>
            <a:cs typeface="Arial" panose="020B0604020202020204" pitchFamily="34" charset="0"/>
          </a:endParaRPr>
        </a:p>
      </dgm:t>
    </dgm:pt>
    <dgm:pt modelId="{074D0A0A-8A22-40F1-85AC-4187D220A843}">
      <dgm:prSet phldrT="[Text]"/>
      <dgm:spPr/>
      <dgm:t>
        <a:bodyPr/>
        <a:lstStyle/>
        <a:p>
          <a:r>
            <a:rPr lang="en-GB" noProof="0" dirty="0">
              <a:latin typeface="Arial" panose="020B0604020202020204" pitchFamily="34" charset="0"/>
              <a:cs typeface="Arial" panose="020B0604020202020204" pitchFamily="34" charset="0"/>
            </a:rPr>
            <a:t>accompanied CT</a:t>
          </a:r>
        </a:p>
      </dgm:t>
    </dgm:pt>
    <dgm:pt modelId="{115C8310-452F-40C8-928B-8D10BF44C0E7}" type="parTrans" cxnId="{88884849-5215-4B52-934A-3C1E1D5914D6}">
      <dgm:prSet/>
      <dgm:spPr/>
      <dgm:t>
        <a:bodyPr/>
        <a:lstStyle/>
        <a:p>
          <a:endParaRPr lang="de-AT">
            <a:latin typeface="Arial" panose="020B0604020202020204" pitchFamily="34" charset="0"/>
            <a:cs typeface="Arial" panose="020B0604020202020204" pitchFamily="34" charset="0"/>
          </a:endParaRPr>
        </a:p>
      </dgm:t>
    </dgm:pt>
    <dgm:pt modelId="{5541E7D2-3FFC-410E-88B8-0E0ACEA2141E}" type="sibTrans" cxnId="{88884849-5215-4B52-934A-3C1E1D5914D6}">
      <dgm:prSet/>
      <dgm:spPr/>
      <dgm:t>
        <a:bodyPr/>
        <a:lstStyle/>
        <a:p>
          <a:endParaRPr lang="de-AT">
            <a:latin typeface="Arial" panose="020B0604020202020204" pitchFamily="34" charset="0"/>
            <a:cs typeface="Arial" panose="020B0604020202020204" pitchFamily="34" charset="0"/>
          </a:endParaRPr>
        </a:p>
      </dgm:t>
    </dgm:pt>
    <dgm:pt modelId="{6811BAC6-CD50-4EC0-8295-99182E86FED4}">
      <dgm:prSet phldrT="[Text]"/>
      <dgm:spPr/>
      <dgm:t>
        <a:bodyPr/>
        <a:lstStyle/>
        <a:p>
          <a:r>
            <a:rPr lang="en-GB" noProof="0" dirty="0">
              <a:latin typeface="Arial" panose="020B0604020202020204" pitchFamily="34" charset="0"/>
              <a:cs typeface="Arial" panose="020B0604020202020204" pitchFamily="34" charset="0"/>
            </a:rPr>
            <a:t>roll-on / roll-off</a:t>
          </a:r>
        </a:p>
      </dgm:t>
    </dgm:pt>
    <dgm:pt modelId="{2A686E22-89CD-430A-98D6-092697C625B8}" type="parTrans" cxnId="{F6871F32-BC78-4175-9D4D-35ED659D48B8}">
      <dgm:prSet/>
      <dgm:spPr/>
      <dgm:t>
        <a:bodyPr/>
        <a:lstStyle/>
        <a:p>
          <a:endParaRPr lang="de-AT">
            <a:latin typeface="Arial" panose="020B0604020202020204" pitchFamily="34" charset="0"/>
            <a:cs typeface="Arial" panose="020B0604020202020204" pitchFamily="34" charset="0"/>
          </a:endParaRPr>
        </a:p>
      </dgm:t>
    </dgm:pt>
    <dgm:pt modelId="{BA0AF7C1-344F-4573-846E-F03934C73FDC}" type="sibTrans" cxnId="{F6871F32-BC78-4175-9D4D-35ED659D48B8}">
      <dgm:prSet/>
      <dgm:spPr/>
      <dgm:t>
        <a:bodyPr/>
        <a:lstStyle/>
        <a:p>
          <a:endParaRPr lang="de-AT">
            <a:latin typeface="Arial" panose="020B0604020202020204" pitchFamily="34" charset="0"/>
            <a:cs typeface="Arial" panose="020B0604020202020204" pitchFamily="34" charset="0"/>
          </a:endParaRPr>
        </a:p>
      </dgm:t>
    </dgm:pt>
    <dgm:pt modelId="{302FDB15-F661-417C-8ED7-4EF55BAB3F4E}">
      <dgm:prSet phldrT="[Text]"/>
      <dgm:spPr/>
      <dgm:t>
        <a:bodyPr/>
        <a:lstStyle/>
        <a:p>
          <a:r>
            <a:rPr lang="en-GB" noProof="0" dirty="0">
              <a:latin typeface="Arial" panose="020B0604020202020204" pitchFamily="34" charset="0"/>
              <a:cs typeface="Arial" panose="020B0604020202020204" pitchFamily="34" charset="0"/>
            </a:rPr>
            <a:t>rolling road (German: ROLA)</a:t>
          </a:r>
        </a:p>
      </dgm:t>
    </dgm:pt>
    <dgm:pt modelId="{63C2EB0F-9089-4E6B-A61B-6EEA244C4EEE}" type="parTrans" cxnId="{D51D3ADA-F3F6-4BE9-9827-0E46627DC95E}">
      <dgm:prSet/>
      <dgm:spPr/>
      <dgm:t>
        <a:bodyPr/>
        <a:lstStyle/>
        <a:p>
          <a:endParaRPr lang="de-AT">
            <a:latin typeface="Arial" panose="020B0604020202020204" pitchFamily="34" charset="0"/>
            <a:cs typeface="Arial" panose="020B0604020202020204" pitchFamily="34" charset="0"/>
          </a:endParaRPr>
        </a:p>
      </dgm:t>
    </dgm:pt>
    <dgm:pt modelId="{4D87A669-7655-48D6-B2B3-E027B84FA8BE}" type="sibTrans" cxnId="{D51D3ADA-F3F6-4BE9-9827-0E46627DC95E}">
      <dgm:prSet/>
      <dgm:spPr/>
      <dgm:t>
        <a:bodyPr/>
        <a:lstStyle/>
        <a:p>
          <a:endParaRPr lang="de-AT">
            <a:latin typeface="Arial" panose="020B0604020202020204" pitchFamily="34" charset="0"/>
            <a:cs typeface="Arial" panose="020B0604020202020204" pitchFamily="34" charset="0"/>
          </a:endParaRPr>
        </a:p>
      </dgm:t>
    </dgm:pt>
    <dgm:pt modelId="{17B854CA-75CC-4ECC-AD7B-95B60A814F93}">
      <dgm:prSet phldrT="[Text]"/>
      <dgm:spPr/>
      <dgm:t>
        <a:bodyPr/>
        <a:lstStyle/>
        <a:p>
          <a:r>
            <a:rPr lang="en-GB" noProof="0" dirty="0">
              <a:latin typeface="Arial" panose="020B0604020202020204" pitchFamily="34" charset="0"/>
              <a:cs typeface="Arial" panose="020B0604020202020204" pitchFamily="34" charset="0"/>
            </a:rPr>
            <a:t>container</a:t>
          </a:r>
        </a:p>
      </dgm:t>
    </dgm:pt>
    <dgm:pt modelId="{B4B1BD08-CB24-40B1-908C-D9A24811B385}" type="parTrans" cxnId="{308147C1-FE06-4051-9A90-6EEE8CF7F549}">
      <dgm:prSet/>
      <dgm:spPr/>
      <dgm:t>
        <a:bodyPr/>
        <a:lstStyle/>
        <a:p>
          <a:endParaRPr lang="de-AT">
            <a:latin typeface="Arial" panose="020B0604020202020204" pitchFamily="34" charset="0"/>
            <a:cs typeface="Arial" panose="020B0604020202020204" pitchFamily="34" charset="0"/>
          </a:endParaRPr>
        </a:p>
      </dgm:t>
    </dgm:pt>
    <dgm:pt modelId="{A6AB7668-E8F5-4938-9C3C-E73FA9505601}" type="sibTrans" cxnId="{308147C1-FE06-4051-9A90-6EEE8CF7F549}">
      <dgm:prSet/>
      <dgm:spPr/>
      <dgm:t>
        <a:bodyPr/>
        <a:lstStyle/>
        <a:p>
          <a:endParaRPr lang="de-AT">
            <a:latin typeface="Arial" panose="020B0604020202020204" pitchFamily="34" charset="0"/>
            <a:cs typeface="Arial" panose="020B0604020202020204" pitchFamily="34" charset="0"/>
          </a:endParaRPr>
        </a:p>
      </dgm:t>
    </dgm:pt>
    <dgm:pt modelId="{E7FB1899-9FD1-4452-BE38-C0FFBB23D6B6}">
      <dgm:prSet phldrT="[Text]"/>
      <dgm:spPr/>
      <dgm:t>
        <a:bodyPr/>
        <a:lstStyle/>
        <a:p>
          <a:r>
            <a:rPr lang="en-GB" noProof="0" dirty="0">
              <a:latin typeface="Arial" panose="020B0604020202020204" pitchFamily="34" charset="0"/>
              <a:cs typeface="Arial" panose="020B0604020202020204" pitchFamily="34" charset="0"/>
            </a:rPr>
            <a:t>swap bodies</a:t>
          </a:r>
        </a:p>
      </dgm:t>
    </dgm:pt>
    <dgm:pt modelId="{675CA4D4-8B75-44BE-A907-1D0EBEFC3476}" type="parTrans" cxnId="{790CCF4D-BCCD-44FA-B255-DEA4AE63D5D7}">
      <dgm:prSet/>
      <dgm:spPr/>
      <dgm:t>
        <a:bodyPr/>
        <a:lstStyle/>
        <a:p>
          <a:endParaRPr lang="de-AT">
            <a:latin typeface="Arial" panose="020B0604020202020204" pitchFamily="34" charset="0"/>
            <a:cs typeface="Arial" panose="020B0604020202020204" pitchFamily="34" charset="0"/>
          </a:endParaRPr>
        </a:p>
      </dgm:t>
    </dgm:pt>
    <dgm:pt modelId="{D1937F59-4C36-4E6F-A821-FAFB7B058BD7}" type="sibTrans" cxnId="{790CCF4D-BCCD-44FA-B255-DEA4AE63D5D7}">
      <dgm:prSet/>
      <dgm:spPr/>
      <dgm:t>
        <a:bodyPr/>
        <a:lstStyle/>
        <a:p>
          <a:endParaRPr lang="de-AT">
            <a:latin typeface="Arial" panose="020B0604020202020204" pitchFamily="34" charset="0"/>
            <a:cs typeface="Arial" panose="020B0604020202020204" pitchFamily="34" charset="0"/>
          </a:endParaRPr>
        </a:p>
      </dgm:t>
    </dgm:pt>
    <dgm:pt modelId="{CB9123D6-CE17-4CA8-9EB4-3D223BF1915A}">
      <dgm:prSet phldrT="[Text]"/>
      <dgm:spPr/>
      <dgm:t>
        <a:bodyPr/>
        <a:lstStyle/>
        <a:p>
          <a:r>
            <a:rPr lang="en-GB" noProof="0" dirty="0">
              <a:latin typeface="Arial" panose="020B0604020202020204" pitchFamily="34" charset="0"/>
              <a:cs typeface="Arial" panose="020B0604020202020204" pitchFamily="34" charset="0"/>
            </a:rPr>
            <a:t>craneable semitrailer</a:t>
          </a:r>
        </a:p>
      </dgm:t>
    </dgm:pt>
    <dgm:pt modelId="{6F5AC70A-A5DC-43BE-8770-5A9B06E93182}" type="parTrans" cxnId="{E05A634E-0351-4E51-B96E-3D16D5ED5BB3}">
      <dgm:prSet/>
      <dgm:spPr/>
      <dgm:t>
        <a:bodyPr/>
        <a:lstStyle/>
        <a:p>
          <a:endParaRPr lang="de-AT">
            <a:latin typeface="Arial" panose="020B0604020202020204" pitchFamily="34" charset="0"/>
            <a:cs typeface="Arial" panose="020B0604020202020204" pitchFamily="34" charset="0"/>
          </a:endParaRPr>
        </a:p>
      </dgm:t>
    </dgm:pt>
    <dgm:pt modelId="{81614EE5-583A-400C-8695-522258C5F17F}" type="sibTrans" cxnId="{E05A634E-0351-4E51-B96E-3D16D5ED5BB3}">
      <dgm:prSet/>
      <dgm:spPr/>
      <dgm:t>
        <a:bodyPr/>
        <a:lstStyle/>
        <a:p>
          <a:endParaRPr lang="de-AT">
            <a:latin typeface="Arial" panose="020B0604020202020204" pitchFamily="34" charset="0"/>
            <a:cs typeface="Arial" panose="020B0604020202020204" pitchFamily="34" charset="0"/>
          </a:endParaRPr>
        </a:p>
      </dgm:t>
    </dgm:pt>
    <dgm:pt modelId="{E76FE246-9256-4DD3-99C1-C98B9E5E4E1C}" type="pres">
      <dgm:prSet presAssocID="{A2724323-8205-4E34-8C6A-DB7D79D9958C}" presName="diagram" presStyleCnt="0">
        <dgm:presLayoutVars>
          <dgm:chPref val="1"/>
          <dgm:dir/>
          <dgm:animOne val="branch"/>
          <dgm:animLvl val="lvl"/>
          <dgm:resizeHandles val="exact"/>
        </dgm:presLayoutVars>
      </dgm:prSet>
      <dgm:spPr/>
    </dgm:pt>
    <dgm:pt modelId="{9C67E084-663B-465C-8C41-63968BBFF425}" type="pres">
      <dgm:prSet presAssocID="{1368DAA8-825B-495E-8472-661189F70E31}" presName="root1" presStyleCnt="0"/>
      <dgm:spPr/>
    </dgm:pt>
    <dgm:pt modelId="{4CF357F3-42BD-4590-94C3-6948347CB3E4}" type="pres">
      <dgm:prSet presAssocID="{1368DAA8-825B-495E-8472-661189F70E31}" presName="LevelOneTextNode" presStyleLbl="node0" presStyleIdx="0" presStyleCnt="1">
        <dgm:presLayoutVars>
          <dgm:chPref val="3"/>
        </dgm:presLayoutVars>
      </dgm:prSet>
      <dgm:spPr/>
    </dgm:pt>
    <dgm:pt modelId="{8160A3F8-5904-4CA2-9E5E-A3E5D8E1DBF9}" type="pres">
      <dgm:prSet presAssocID="{1368DAA8-825B-495E-8472-661189F70E31}" presName="level2hierChild" presStyleCnt="0"/>
      <dgm:spPr/>
    </dgm:pt>
    <dgm:pt modelId="{85B3D6E4-DBEC-4C41-9148-855CDE7FE50D}" type="pres">
      <dgm:prSet presAssocID="{B1406167-91B1-4385-AF4D-8F1D09BBA530}" presName="conn2-1" presStyleLbl="parChTrans1D2" presStyleIdx="0" presStyleCnt="2"/>
      <dgm:spPr/>
    </dgm:pt>
    <dgm:pt modelId="{037D655A-0780-4D1B-9E8D-CC7A34BB1416}" type="pres">
      <dgm:prSet presAssocID="{B1406167-91B1-4385-AF4D-8F1D09BBA530}" presName="connTx" presStyleLbl="parChTrans1D2" presStyleIdx="0" presStyleCnt="2"/>
      <dgm:spPr/>
    </dgm:pt>
    <dgm:pt modelId="{1899CCED-DB77-48C7-B6D2-B2DA36C697C6}" type="pres">
      <dgm:prSet presAssocID="{946A34AA-CE59-4501-A27C-6ECA7BE2D9EF}" presName="root2" presStyleCnt="0"/>
      <dgm:spPr/>
    </dgm:pt>
    <dgm:pt modelId="{F2B42DDD-FFF4-4670-AF4B-496033FB8D9C}" type="pres">
      <dgm:prSet presAssocID="{946A34AA-CE59-4501-A27C-6ECA7BE2D9EF}" presName="LevelTwoTextNode" presStyleLbl="node2" presStyleIdx="0" presStyleCnt="2">
        <dgm:presLayoutVars>
          <dgm:chPref val="3"/>
        </dgm:presLayoutVars>
      </dgm:prSet>
      <dgm:spPr/>
    </dgm:pt>
    <dgm:pt modelId="{3882B1FD-4B9A-4F8E-944B-6F04935DF8B7}" type="pres">
      <dgm:prSet presAssocID="{946A34AA-CE59-4501-A27C-6ECA7BE2D9EF}" presName="level3hierChild" presStyleCnt="0"/>
      <dgm:spPr/>
    </dgm:pt>
    <dgm:pt modelId="{6C114FB0-F92D-4435-8278-162CE53BCA37}" type="pres">
      <dgm:prSet presAssocID="{16961DC4-1F99-496E-9CBD-D91CFDBD26AF}" presName="conn2-1" presStyleLbl="parChTrans1D3" presStyleIdx="0" presStyleCnt="2"/>
      <dgm:spPr/>
    </dgm:pt>
    <dgm:pt modelId="{5C2AFF9F-7FF0-4DF6-A607-4D408E213770}" type="pres">
      <dgm:prSet presAssocID="{16961DC4-1F99-496E-9CBD-D91CFDBD26AF}" presName="connTx" presStyleLbl="parChTrans1D3" presStyleIdx="0" presStyleCnt="2"/>
      <dgm:spPr/>
    </dgm:pt>
    <dgm:pt modelId="{CC273E15-9D24-40D2-A650-07A807FCD9B4}" type="pres">
      <dgm:prSet presAssocID="{68AA4E10-F23B-4123-B44F-26F1B8B049C8}" presName="root2" presStyleCnt="0"/>
      <dgm:spPr/>
    </dgm:pt>
    <dgm:pt modelId="{E396734F-C475-4579-86FA-6C621370E9EF}" type="pres">
      <dgm:prSet presAssocID="{68AA4E10-F23B-4123-B44F-26F1B8B049C8}" presName="LevelTwoTextNode" presStyleLbl="node3" presStyleIdx="0" presStyleCnt="2">
        <dgm:presLayoutVars>
          <dgm:chPref val="3"/>
        </dgm:presLayoutVars>
      </dgm:prSet>
      <dgm:spPr/>
    </dgm:pt>
    <dgm:pt modelId="{0F1844F4-5E51-456B-A151-37EE03C50E80}" type="pres">
      <dgm:prSet presAssocID="{68AA4E10-F23B-4123-B44F-26F1B8B049C8}" presName="level3hierChild" presStyleCnt="0"/>
      <dgm:spPr/>
    </dgm:pt>
    <dgm:pt modelId="{92986E32-562C-4247-8FC4-3B0ABD14C59B}" type="pres">
      <dgm:prSet presAssocID="{B4B1BD08-CB24-40B1-908C-D9A24811B385}" presName="conn2-1" presStyleLbl="parChTrans1D4" presStyleIdx="0" presStyleCnt="5"/>
      <dgm:spPr/>
    </dgm:pt>
    <dgm:pt modelId="{15636251-B0C8-472C-9ABC-BEBE50BA8437}" type="pres">
      <dgm:prSet presAssocID="{B4B1BD08-CB24-40B1-908C-D9A24811B385}" presName="connTx" presStyleLbl="parChTrans1D4" presStyleIdx="0" presStyleCnt="5"/>
      <dgm:spPr/>
    </dgm:pt>
    <dgm:pt modelId="{CC4CEE20-5CCE-45F2-BB6C-75E24524E45D}" type="pres">
      <dgm:prSet presAssocID="{17B854CA-75CC-4ECC-AD7B-95B60A814F93}" presName="root2" presStyleCnt="0"/>
      <dgm:spPr/>
    </dgm:pt>
    <dgm:pt modelId="{E2F8A473-E061-40A7-8F39-33CE87DCF9C4}" type="pres">
      <dgm:prSet presAssocID="{17B854CA-75CC-4ECC-AD7B-95B60A814F93}" presName="LevelTwoTextNode" presStyleLbl="node4" presStyleIdx="0" presStyleCnt="5">
        <dgm:presLayoutVars>
          <dgm:chPref val="3"/>
        </dgm:presLayoutVars>
      </dgm:prSet>
      <dgm:spPr/>
    </dgm:pt>
    <dgm:pt modelId="{340CE404-26CC-45BA-A587-C5103985008C}" type="pres">
      <dgm:prSet presAssocID="{17B854CA-75CC-4ECC-AD7B-95B60A814F93}" presName="level3hierChild" presStyleCnt="0"/>
      <dgm:spPr/>
    </dgm:pt>
    <dgm:pt modelId="{89236A4A-E22A-48AF-B630-AC98AAA30088}" type="pres">
      <dgm:prSet presAssocID="{675CA4D4-8B75-44BE-A907-1D0EBEFC3476}" presName="conn2-1" presStyleLbl="parChTrans1D4" presStyleIdx="1" presStyleCnt="5"/>
      <dgm:spPr/>
    </dgm:pt>
    <dgm:pt modelId="{D90C7415-B861-460B-AF9F-A801E3219006}" type="pres">
      <dgm:prSet presAssocID="{675CA4D4-8B75-44BE-A907-1D0EBEFC3476}" presName="connTx" presStyleLbl="parChTrans1D4" presStyleIdx="1" presStyleCnt="5"/>
      <dgm:spPr/>
    </dgm:pt>
    <dgm:pt modelId="{E9A38D8D-3DAD-4F56-8DD0-625F3685746A}" type="pres">
      <dgm:prSet presAssocID="{E7FB1899-9FD1-4452-BE38-C0FFBB23D6B6}" presName="root2" presStyleCnt="0"/>
      <dgm:spPr/>
    </dgm:pt>
    <dgm:pt modelId="{BA67715A-E0DA-4D31-AF30-A0A19C189C34}" type="pres">
      <dgm:prSet presAssocID="{E7FB1899-9FD1-4452-BE38-C0FFBB23D6B6}" presName="LevelTwoTextNode" presStyleLbl="node4" presStyleIdx="1" presStyleCnt="5">
        <dgm:presLayoutVars>
          <dgm:chPref val="3"/>
        </dgm:presLayoutVars>
      </dgm:prSet>
      <dgm:spPr/>
    </dgm:pt>
    <dgm:pt modelId="{90190360-F358-4886-A7CE-2E84F4BB7100}" type="pres">
      <dgm:prSet presAssocID="{E7FB1899-9FD1-4452-BE38-C0FFBB23D6B6}" presName="level3hierChild" presStyleCnt="0"/>
      <dgm:spPr/>
    </dgm:pt>
    <dgm:pt modelId="{429CE593-4F9D-4B9E-96C4-8B282213BCEB}" type="pres">
      <dgm:prSet presAssocID="{6F5AC70A-A5DC-43BE-8770-5A9B06E93182}" presName="conn2-1" presStyleLbl="parChTrans1D4" presStyleIdx="2" presStyleCnt="5"/>
      <dgm:spPr/>
    </dgm:pt>
    <dgm:pt modelId="{D3BAC046-83C9-47BC-8415-1F1A5EB5B526}" type="pres">
      <dgm:prSet presAssocID="{6F5AC70A-A5DC-43BE-8770-5A9B06E93182}" presName="connTx" presStyleLbl="parChTrans1D4" presStyleIdx="2" presStyleCnt="5"/>
      <dgm:spPr/>
    </dgm:pt>
    <dgm:pt modelId="{6F95488C-68D7-463C-A73C-18E4EE828C26}" type="pres">
      <dgm:prSet presAssocID="{CB9123D6-CE17-4CA8-9EB4-3D223BF1915A}" presName="root2" presStyleCnt="0"/>
      <dgm:spPr/>
    </dgm:pt>
    <dgm:pt modelId="{21E4FA6E-6E4C-4B6D-9A4F-173638105338}" type="pres">
      <dgm:prSet presAssocID="{CB9123D6-CE17-4CA8-9EB4-3D223BF1915A}" presName="LevelTwoTextNode" presStyleLbl="node4" presStyleIdx="2" presStyleCnt="5">
        <dgm:presLayoutVars>
          <dgm:chPref val="3"/>
        </dgm:presLayoutVars>
      </dgm:prSet>
      <dgm:spPr/>
    </dgm:pt>
    <dgm:pt modelId="{D5901C22-7339-46EC-8251-F984065F45CC}" type="pres">
      <dgm:prSet presAssocID="{CB9123D6-CE17-4CA8-9EB4-3D223BF1915A}" presName="level3hierChild" presStyleCnt="0"/>
      <dgm:spPr/>
    </dgm:pt>
    <dgm:pt modelId="{C15622FB-6246-404E-B64C-0727E30050D3}" type="pres">
      <dgm:prSet presAssocID="{115C8310-452F-40C8-928B-8D10BF44C0E7}" presName="conn2-1" presStyleLbl="parChTrans1D3" presStyleIdx="1" presStyleCnt="2"/>
      <dgm:spPr/>
    </dgm:pt>
    <dgm:pt modelId="{0F55AE09-C73C-4EA9-AB05-E7B005C4590C}" type="pres">
      <dgm:prSet presAssocID="{115C8310-452F-40C8-928B-8D10BF44C0E7}" presName="connTx" presStyleLbl="parChTrans1D3" presStyleIdx="1" presStyleCnt="2"/>
      <dgm:spPr/>
    </dgm:pt>
    <dgm:pt modelId="{9623794A-D0BC-491C-8E02-F8800B521826}" type="pres">
      <dgm:prSet presAssocID="{074D0A0A-8A22-40F1-85AC-4187D220A843}" presName="root2" presStyleCnt="0"/>
      <dgm:spPr/>
    </dgm:pt>
    <dgm:pt modelId="{0DB0B081-DD84-4355-85DB-9F152CC71588}" type="pres">
      <dgm:prSet presAssocID="{074D0A0A-8A22-40F1-85AC-4187D220A843}" presName="LevelTwoTextNode" presStyleLbl="node3" presStyleIdx="1" presStyleCnt="2">
        <dgm:presLayoutVars>
          <dgm:chPref val="3"/>
        </dgm:presLayoutVars>
      </dgm:prSet>
      <dgm:spPr/>
    </dgm:pt>
    <dgm:pt modelId="{6640A86B-3A51-463A-9601-9FF41670B572}" type="pres">
      <dgm:prSet presAssocID="{074D0A0A-8A22-40F1-85AC-4187D220A843}" presName="level3hierChild" presStyleCnt="0"/>
      <dgm:spPr/>
    </dgm:pt>
    <dgm:pt modelId="{EB3DA29B-AD27-4EB0-81B8-2258FB3A7090}" type="pres">
      <dgm:prSet presAssocID="{2A686E22-89CD-430A-98D6-092697C625B8}" presName="conn2-1" presStyleLbl="parChTrans1D4" presStyleIdx="3" presStyleCnt="5"/>
      <dgm:spPr/>
    </dgm:pt>
    <dgm:pt modelId="{4D9F911F-BC28-46BA-B891-826832958BBD}" type="pres">
      <dgm:prSet presAssocID="{2A686E22-89CD-430A-98D6-092697C625B8}" presName="connTx" presStyleLbl="parChTrans1D4" presStyleIdx="3" presStyleCnt="5"/>
      <dgm:spPr/>
    </dgm:pt>
    <dgm:pt modelId="{4B7EE1F8-F068-4707-949A-AD31D81F9F58}" type="pres">
      <dgm:prSet presAssocID="{6811BAC6-CD50-4EC0-8295-99182E86FED4}" presName="root2" presStyleCnt="0"/>
      <dgm:spPr/>
    </dgm:pt>
    <dgm:pt modelId="{515095DD-CAF6-4AD6-8D2C-BE0A48C59A3A}" type="pres">
      <dgm:prSet presAssocID="{6811BAC6-CD50-4EC0-8295-99182E86FED4}" presName="LevelTwoTextNode" presStyleLbl="node4" presStyleIdx="3" presStyleCnt="5" custLinFactNeighborY="2924">
        <dgm:presLayoutVars>
          <dgm:chPref val="3"/>
        </dgm:presLayoutVars>
      </dgm:prSet>
      <dgm:spPr/>
    </dgm:pt>
    <dgm:pt modelId="{816A745F-598F-4BEA-B42F-DD217248305B}" type="pres">
      <dgm:prSet presAssocID="{6811BAC6-CD50-4EC0-8295-99182E86FED4}" presName="level3hierChild" presStyleCnt="0"/>
      <dgm:spPr/>
    </dgm:pt>
    <dgm:pt modelId="{A641C5E6-047F-4117-BB85-356CA87CF82D}" type="pres">
      <dgm:prSet presAssocID="{63C2EB0F-9089-4E6B-A61B-6EEA244C4EEE}" presName="conn2-1" presStyleLbl="parChTrans1D4" presStyleIdx="4" presStyleCnt="5"/>
      <dgm:spPr/>
    </dgm:pt>
    <dgm:pt modelId="{2B0ED8FE-47AB-4169-868B-DDC8BC5C9F1F}" type="pres">
      <dgm:prSet presAssocID="{63C2EB0F-9089-4E6B-A61B-6EEA244C4EEE}" presName="connTx" presStyleLbl="parChTrans1D4" presStyleIdx="4" presStyleCnt="5"/>
      <dgm:spPr/>
    </dgm:pt>
    <dgm:pt modelId="{B31A8F16-D0DB-42DA-8753-88CA659152B2}" type="pres">
      <dgm:prSet presAssocID="{302FDB15-F661-417C-8ED7-4EF55BAB3F4E}" presName="root2" presStyleCnt="0"/>
      <dgm:spPr/>
    </dgm:pt>
    <dgm:pt modelId="{74B01956-6125-4ADC-B0B2-4BDA1CBBCDA1}" type="pres">
      <dgm:prSet presAssocID="{302FDB15-F661-417C-8ED7-4EF55BAB3F4E}" presName="LevelTwoTextNode" presStyleLbl="node4" presStyleIdx="4" presStyleCnt="5">
        <dgm:presLayoutVars>
          <dgm:chPref val="3"/>
        </dgm:presLayoutVars>
      </dgm:prSet>
      <dgm:spPr/>
    </dgm:pt>
    <dgm:pt modelId="{9AAE3C2E-1CF3-4D77-B248-D0C9003B115E}" type="pres">
      <dgm:prSet presAssocID="{302FDB15-F661-417C-8ED7-4EF55BAB3F4E}" presName="level3hierChild" presStyleCnt="0"/>
      <dgm:spPr/>
    </dgm:pt>
    <dgm:pt modelId="{72DE3FC7-ACC5-49C4-ACBE-3DAEC8AB201D}" type="pres">
      <dgm:prSet presAssocID="{3B07DB32-A349-4C42-92F0-FC16CC099BB2}" presName="conn2-1" presStyleLbl="parChTrans1D2" presStyleIdx="1" presStyleCnt="2"/>
      <dgm:spPr/>
    </dgm:pt>
    <dgm:pt modelId="{67965EB2-7EA2-43AC-A1B8-3E54811287AE}" type="pres">
      <dgm:prSet presAssocID="{3B07DB32-A349-4C42-92F0-FC16CC099BB2}" presName="connTx" presStyleLbl="parChTrans1D2" presStyleIdx="1" presStyleCnt="2"/>
      <dgm:spPr/>
    </dgm:pt>
    <dgm:pt modelId="{01972160-7B41-4B2D-B8C8-8E28FB904FF0}" type="pres">
      <dgm:prSet presAssocID="{A3E7D8EA-D369-41AF-B16A-C2E7E55EF8EF}" presName="root2" presStyleCnt="0"/>
      <dgm:spPr/>
    </dgm:pt>
    <dgm:pt modelId="{F1E7AF30-C8F6-4915-8A84-65E8FA01A8DE}" type="pres">
      <dgm:prSet presAssocID="{A3E7D8EA-D369-41AF-B16A-C2E7E55EF8EF}" presName="LevelTwoTextNode" presStyleLbl="node2" presStyleIdx="1" presStyleCnt="2">
        <dgm:presLayoutVars>
          <dgm:chPref val="3"/>
        </dgm:presLayoutVars>
      </dgm:prSet>
      <dgm:spPr/>
    </dgm:pt>
    <dgm:pt modelId="{63AAFA8A-F725-42BD-B21E-55CDF9E675B9}" type="pres">
      <dgm:prSet presAssocID="{A3E7D8EA-D369-41AF-B16A-C2E7E55EF8EF}" presName="level3hierChild" presStyleCnt="0"/>
      <dgm:spPr/>
    </dgm:pt>
  </dgm:ptLst>
  <dgm:cxnLst>
    <dgm:cxn modelId="{B14E7505-B53F-4001-9561-408316AB7CDB}" type="presOf" srcId="{115C8310-452F-40C8-928B-8D10BF44C0E7}" destId="{C15622FB-6246-404E-B64C-0727E30050D3}" srcOrd="0" destOrd="0" presId="urn:microsoft.com/office/officeart/2005/8/layout/hierarchy2"/>
    <dgm:cxn modelId="{4D407B05-C35C-4C2A-81F6-F23B058C2D35}" type="presOf" srcId="{16961DC4-1F99-496E-9CBD-D91CFDBD26AF}" destId="{6C114FB0-F92D-4435-8278-162CE53BCA37}" srcOrd="0" destOrd="0" presId="urn:microsoft.com/office/officeart/2005/8/layout/hierarchy2"/>
    <dgm:cxn modelId="{4ACDEC0A-8F6A-44AB-BDEC-420B61653ED5}" type="presOf" srcId="{2A686E22-89CD-430A-98D6-092697C625B8}" destId="{EB3DA29B-AD27-4EB0-81B8-2258FB3A7090}" srcOrd="0" destOrd="0" presId="urn:microsoft.com/office/officeart/2005/8/layout/hierarchy2"/>
    <dgm:cxn modelId="{36EF550D-0769-4AEC-81E8-65E40DBA686B}" srcId="{1368DAA8-825B-495E-8472-661189F70E31}" destId="{946A34AA-CE59-4501-A27C-6ECA7BE2D9EF}" srcOrd="0" destOrd="0" parTransId="{B1406167-91B1-4385-AF4D-8F1D09BBA530}" sibTransId="{660FDC3A-5737-4444-939A-164794B76A8B}"/>
    <dgm:cxn modelId="{375BCC11-2B02-4DF8-8807-4F8B675471BE}" type="presOf" srcId="{115C8310-452F-40C8-928B-8D10BF44C0E7}" destId="{0F55AE09-C73C-4EA9-AB05-E7B005C4590C}" srcOrd="1" destOrd="0" presId="urn:microsoft.com/office/officeart/2005/8/layout/hierarchy2"/>
    <dgm:cxn modelId="{B13FA213-219C-4A71-B75E-D78A29C4ECA6}" type="presOf" srcId="{63C2EB0F-9089-4E6B-A61B-6EEA244C4EEE}" destId="{2B0ED8FE-47AB-4169-868B-DDC8BC5C9F1F}" srcOrd="1" destOrd="0" presId="urn:microsoft.com/office/officeart/2005/8/layout/hierarchy2"/>
    <dgm:cxn modelId="{1A7A631B-8ECF-452F-97AF-519CEA26AEA2}" srcId="{1368DAA8-825B-495E-8472-661189F70E31}" destId="{A3E7D8EA-D369-41AF-B16A-C2E7E55EF8EF}" srcOrd="1" destOrd="0" parTransId="{3B07DB32-A349-4C42-92F0-FC16CC099BB2}" sibTransId="{F08D4314-0AD8-47B1-AB2F-5B239CDAC2E5}"/>
    <dgm:cxn modelId="{B7FE9220-425C-4249-AFB2-D2B7375CB55E}" type="presOf" srcId="{B1406167-91B1-4385-AF4D-8F1D09BBA530}" destId="{85B3D6E4-DBEC-4C41-9148-855CDE7FE50D}" srcOrd="0" destOrd="0" presId="urn:microsoft.com/office/officeart/2005/8/layout/hierarchy2"/>
    <dgm:cxn modelId="{B8C3CA29-0556-4F98-98FD-DA8428FD9F5B}" type="presOf" srcId="{A3E7D8EA-D369-41AF-B16A-C2E7E55EF8EF}" destId="{F1E7AF30-C8F6-4915-8A84-65E8FA01A8DE}" srcOrd="0" destOrd="0" presId="urn:microsoft.com/office/officeart/2005/8/layout/hierarchy2"/>
    <dgm:cxn modelId="{1460B92D-8856-4681-922F-A279B08969B2}" type="presOf" srcId="{675CA4D4-8B75-44BE-A907-1D0EBEFC3476}" destId="{89236A4A-E22A-48AF-B630-AC98AAA30088}" srcOrd="0" destOrd="0" presId="urn:microsoft.com/office/officeart/2005/8/layout/hierarchy2"/>
    <dgm:cxn modelId="{F6871F32-BC78-4175-9D4D-35ED659D48B8}" srcId="{074D0A0A-8A22-40F1-85AC-4187D220A843}" destId="{6811BAC6-CD50-4EC0-8295-99182E86FED4}" srcOrd="0" destOrd="0" parTransId="{2A686E22-89CD-430A-98D6-092697C625B8}" sibTransId="{BA0AF7C1-344F-4573-846E-F03934C73FDC}"/>
    <dgm:cxn modelId="{13B6DE39-F649-4665-81DC-1AC65055ADFE}" type="presOf" srcId="{A2724323-8205-4E34-8C6A-DB7D79D9958C}" destId="{E76FE246-9256-4DD3-99C1-C98B9E5E4E1C}" srcOrd="0" destOrd="0" presId="urn:microsoft.com/office/officeart/2005/8/layout/hierarchy2"/>
    <dgm:cxn modelId="{888FFD3E-612A-4E00-BF44-1170C6E33B31}" type="presOf" srcId="{68AA4E10-F23B-4123-B44F-26F1B8B049C8}" destId="{E396734F-C475-4579-86FA-6C621370E9EF}" srcOrd="0" destOrd="0" presId="urn:microsoft.com/office/officeart/2005/8/layout/hierarchy2"/>
    <dgm:cxn modelId="{3F3F8860-96A7-489F-B041-3C465616C3D7}" type="presOf" srcId="{302FDB15-F661-417C-8ED7-4EF55BAB3F4E}" destId="{74B01956-6125-4ADC-B0B2-4BDA1CBBCDA1}" srcOrd="0" destOrd="0" presId="urn:microsoft.com/office/officeart/2005/8/layout/hierarchy2"/>
    <dgm:cxn modelId="{2FA08563-5A14-4C18-8E8C-FFAA663EA99E}" type="presOf" srcId="{1368DAA8-825B-495E-8472-661189F70E31}" destId="{4CF357F3-42BD-4590-94C3-6948347CB3E4}" srcOrd="0" destOrd="0" presId="urn:microsoft.com/office/officeart/2005/8/layout/hierarchy2"/>
    <dgm:cxn modelId="{6C1D9943-CB09-4E90-811A-5EF9DCC0BED4}" type="presOf" srcId="{B4B1BD08-CB24-40B1-908C-D9A24811B385}" destId="{92986E32-562C-4247-8FC4-3B0ABD14C59B}" srcOrd="0" destOrd="0" presId="urn:microsoft.com/office/officeart/2005/8/layout/hierarchy2"/>
    <dgm:cxn modelId="{88884849-5215-4B52-934A-3C1E1D5914D6}" srcId="{946A34AA-CE59-4501-A27C-6ECA7BE2D9EF}" destId="{074D0A0A-8A22-40F1-85AC-4187D220A843}" srcOrd="1" destOrd="0" parTransId="{115C8310-452F-40C8-928B-8D10BF44C0E7}" sibTransId="{5541E7D2-3FFC-410E-88B8-0E0ACEA2141E}"/>
    <dgm:cxn modelId="{890F794D-05C4-4F34-86AE-606CA18BF11F}" type="presOf" srcId="{17B854CA-75CC-4ECC-AD7B-95B60A814F93}" destId="{E2F8A473-E061-40A7-8F39-33CE87DCF9C4}" srcOrd="0" destOrd="0" presId="urn:microsoft.com/office/officeart/2005/8/layout/hierarchy2"/>
    <dgm:cxn modelId="{790CCF4D-BCCD-44FA-B255-DEA4AE63D5D7}" srcId="{68AA4E10-F23B-4123-B44F-26F1B8B049C8}" destId="{E7FB1899-9FD1-4452-BE38-C0FFBB23D6B6}" srcOrd="1" destOrd="0" parTransId="{675CA4D4-8B75-44BE-A907-1D0EBEFC3476}" sibTransId="{D1937F59-4C36-4E6F-A821-FAFB7B058BD7}"/>
    <dgm:cxn modelId="{E05A634E-0351-4E51-B96E-3D16D5ED5BB3}" srcId="{68AA4E10-F23B-4123-B44F-26F1B8B049C8}" destId="{CB9123D6-CE17-4CA8-9EB4-3D223BF1915A}" srcOrd="2" destOrd="0" parTransId="{6F5AC70A-A5DC-43BE-8770-5A9B06E93182}" sibTransId="{81614EE5-583A-400C-8695-522258C5F17F}"/>
    <dgm:cxn modelId="{56F95C50-93EF-4FE3-9CAA-FA3113A58BA9}" type="presOf" srcId="{6F5AC70A-A5DC-43BE-8770-5A9B06E93182}" destId="{D3BAC046-83C9-47BC-8415-1F1A5EB5B526}" srcOrd="1" destOrd="0" presId="urn:microsoft.com/office/officeart/2005/8/layout/hierarchy2"/>
    <dgm:cxn modelId="{C798D351-B6BA-4D74-9E0F-C453581EE3C5}" srcId="{946A34AA-CE59-4501-A27C-6ECA7BE2D9EF}" destId="{68AA4E10-F23B-4123-B44F-26F1B8B049C8}" srcOrd="0" destOrd="0" parTransId="{16961DC4-1F99-496E-9CBD-D91CFDBD26AF}" sibTransId="{9DFBE094-E9E9-47A0-B823-62CF7CE7C5F5}"/>
    <dgm:cxn modelId="{13356C90-DDC8-4A04-BA7F-E8F945459864}" type="presOf" srcId="{63C2EB0F-9089-4E6B-A61B-6EEA244C4EEE}" destId="{A641C5E6-047F-4117-BB85-356CA87CF82D}" srcOrd="0" destOrd="0" presId="urn:microsoft.com/office/officeart/2005/8/layout/hierarchy2"/>
    <dgm:cxn modelId="{8E453C93-0D80-48B8-A913-46BF8015BE7E}" type="presOf" srcId="{E7FB1899-9FD1-4452-BE38-C0FFBB23D6B6}" destId="{BA67715A-E0DA-4D31-AF30-A0A19C189C34}" srcOrd="0" destOrd="0" presId="urn:microsoft.com/office/officeart/2005/8/layout/hierarchy2"/>
    <dgm:cxn modelId="{3BC8F296-E925-4301-8E31-8F38CC990B5C}" type="presOf" srcId="{B1406167-91B1-4385-AF4D-8F1D09BBA530}" destId="{037D655A-0780-4D1B-9E8D-CC7A34BB1416}" srcOrd="1" destOrd="0" presId="urn:microsoft.com/office/officeart/2005/8/layout/hierarchy2"/>
    <dgm:cxn modelId="{4109D097-9725-47F4-A3A8-E30368F40B78}" type="presOf" srcId="{675CA4D4-8B75-44BE-A907-1D0EBEFC3476}" destId="{D90C7415-B861-460B-AF9F-A801E3219006}" srcOrd="1" destOrd="0" presId="urn:microsoft.com/office/officeart/2005/8/layout/hierarchy2"/>
    <dgm:cxn modelId="{DA381798-2E13-4A6B-BDCD-EA4AE84421C8}" type="presOf" srcId="{B4B1BD08-CB24-40B1-908C-D9A24811B385}" destId="{15636251-B0C8-472C-9ABC-BEBE50BA8437}" srcOrd="1" destOrd="0" presId="urn:microsoft.com/office/officeart/2005/8/layout/hierarchy2"/>
    <dgm:cxn modelId="{E8D1389C-0F21-4FA8-B0C4-36DD4498BF01}" type="presOf" srcId="{2A686E22-89CD-430A-98D6-092697C625B8}" destId="{4D9F911F-BC28-46BA-B891-826832958BBD}" srcOrd="1" destOrd="0" presId="urn:microsoft.com/office/officeart/2005/8/layout/hierarchy2"/>
    <dgm:cxn modelId="{37BC1DB6-49F9-4F36-9715-0DA3D9EE630A}" type="presOf" srcId="{6F5AC70A-A5DC-43BE-8770-5A9B06E93182}" destId="{429CE593-4F9D-4B9E-96C4-8B282213BCEB}" srcOrd="0" destOrd="0" presId="urn:microsoft.com/office/officeart/2005/8/layout/hierarchy2"/>
    <dgm:cxn modelId="{AA92BAB6-02C3-401D-ADD8-BC1F6177A9E3}" srcId="{A2724323-8205-4E34-8C6A-DB7D79D9958C}" destId="{1368DAA8-825B-495E-8472-661189F70E31}" srcOrd="0" destOrd="0" parTransId="{A0E32EB9-0576-4D18-B3B2-B3F846B37887}" sibTransId="{C4B21AFB-7865-4C91-B52C-21B643D5D95C}"/>
    <dgm:cxn modelId="{9F3874BB-2456-4502-ADF3-6F51FBDCC22C}" type="presOf" srcId="{6811BAC6-CD50-4EC0-8295-99182E86FED4}" destId="{515095DD-CAF6-4AD6-8D2C-BE0A48C59A3A}" srcOrd="0" destOrd="0" presId="urn:microsoft.com/office/officeart/2005/8/layout/hierarchy2"/>
    <dgm:cxn modelId="{143561BD-B820-4C85-B75C-51166CDA7559}" type="presOf" srcId="{16961DC4-1F99-496E-9CBD-D91CFDBD26AF}" destId="{5C2AFF9F-7FF0-4DF6-A607-4D408E213770}" srcOrd="1" destOrd="0" presId="urn:microsoft.com/office/officeart/2005/8/layout/hierarchy2"/>
    <dgm:cxn modelId="{308147C1-FE06-4051-9A90-6EEE8CF7F549}" srcId="{68AA4E10-F23B-4123-B44F-26F1B8B049C8}" destId="{17B854CA-75CC-4ECC-AD7B-95B60A814F93}" srcOrd="0" destOrd="0" parTransId="{B4B1BD08-CB24-40B1-908C-D9A24811B385}" sibTransId="{A6AB7668-E8F5-4938-9C3C-E73FA9505601}"/>
    <dgm:cxn modelId="{320EB7C4-01D5-46E2-912D-88054AA616F2}" type="presOf" srcId="{3B07DB32-A349-4C42-92F0-FC16CC099BB2}" destId="{72DE3FC7-ACC5-49C4-ACBE-3DAEC8AB201D}" srcOrd="0" destOrd="0" presId="urn:microsoft.com/office/officeart/2005/8/layout/hierarchy2"/>
    <dgm:cxn modelId="{5FAC50D6-F9CD-4656-9EDA-7873F38DEA98}" type="presOf" srcId="{CB9123D6-CE17-4CA8-9EB4-3D223BF1915A}" destId="{21E4FA6E-6E4C-4B6D-9A4F-173638105338}" srcOrd="0" destOrd="0" presId="urn:microsoft.com/office/officeart/2005/8/layout/hierarchy2"/>
    <dgm:cxn modelId="{D51D3ADA-F3F6-4BE9-9827-0E46627DC95E}" srcId="{074D0A0A-8A22-40F1-85AC-4187D220A843}" destId="{302FDB15-F661-417C-8ED7-4EF55BAB3F4E}" srcOrd="1" destOrd="0" parTransId="{63C2EB0F-9089-4E6B-A61B-6EEA244C4EEE}" sibTransId="{4D87A669-7655-48D6-B2B3-E027B84FA8BE}"/>
    <dgm:cxn modelId="{529D6EE4-BB3C-4C31-9B6A-A481B2571C07}" type="presOf" srcId="{946A34AA-CE59-4501-A27C-6ECA7BE2D9EF}" destId="{F2B42DDD-FFF4-4670-AF4B-496033FB8D9C}" srcOrd="0" destOrd="0" presId="urn:microsoft.com/office/officeart/2005/8/layout/hierarchy2"/>
    <dgm:cxn modelId="{186C15EA-0990-46AC-9FC1-7EC2E7AEE84A}" type="presOf" srcId="{3B07DB32-A349-4C42-92F0-FC16CC099BB2}" destId="{67965EB2-7EA2-43AC-A1B8-3E54811287AE}" srcOrd="1" destOrd="0" presId="urn:microsoft.com/office/officeart/2005/8/layout/hierarchy2"/>
    <dgm:cxn modelId="{83744FEA-841C-44F8-8051-C6DB710B334D}" type="presOf" srcId="{074D0A0A-8A22-40F1-85AC-4187D220A843}" destId="{0DB0B081-DD84-4355-85DB-9F152CC71588}" srcOrd="0" destOrd="0" presId="urn:microsoft.com/office/officeart/2005/8/layout/hierarchy2"/>
    <dgm:cxn modelId="{AF5A35B6-CEF0-4631-AD5F-6704C7A899F2}" type="presParOf" srcId="{E76FE246-9256-4DD3-99C1-C98B9E5E4E1C}" destId="{9C67E084-663B-465C-8C41-63968BBFF425}" srcOrd="0" destOrd="0" presId="urn:microsoft.com/office/officeart/2005/8/layout/hierarchy2"/>
    <dgm:cxn modelId="{FC9873B9-27FF-45FF-97C4-F5459633A5DB}" type="presParOf" srcId="{9C67E084-663B-465C-8C41-63968BBFF425}" destId="{4CF357F3-42BD-4590-94C3-6948347CB3E4}" srcOrd="0" destOrd="0" presId="urn:microsoft.com/office/officeart/2005/8/layout/hierarchy2"/>
    <dgm:cxn modelId="{81651FAA-CEE6-499F-9874-C0BB141D45A9}" type="presParOf" srcId="{9C67E084-663B-465C-8C41-63968BBFF425}" destId="{8160A3F8-5904-4CA2-9E5E-A3E5D8E1DBF9}" srcOrd="1" destOrd="0" presId="urn:microsoft.com/office/officeart/2005/8/layout/hierarchy2"/>
    <dgm:cxn modelId="{2192DC90-69EC-4BE6-B73D-7BDABF879A56}" type="presParOf" srcId="{8160A3F8-5904-4CA2-9E5E-A3E5D8E1DBF9}" destId="{85B3D6E4-DBEC-4C41-9148-855CDE7FE50D}" srcOrd="0" destOrd="0" presId="urn:microsoft.com/office/officeart/2005/8/layout/hierarchy2"/>
    <dgm:cxn modelId="{EF620760-E403-4B07-A2EB-F7846A049CA1}" type="presParOf" srcId="{85B3D6E4-DBEC-4C41-9148-855CDE7FE50D}" destId="{037D655A-0780-4D1B-9E8D-CC7A34BB1416}" srcOrd="0" destOrd="0" presId="urn:microsoft.com/office/officeart/2005/8/layout/hierarchy2"/>
    <dgm:cxn modelId="{B260D361-3765-4AD1-87BC-105BA026DBBA}" type="presParOf" srcId="{8160A3F8-5904-4CA2-9E5E-A3E5D8E1DBF9}" destId="{1899CCED-DB77-48C7-B6D2-B2DA36C697C6}" srcOrd="1" destOrd="0" presId="urn:microsoft.com/office/officeart/2005/8/layout/hierarchy2"/>
    <dgm:cxn modelId="{DFE45F5B-C325-4134-994C-12DB488695E6}" type="presParOf" srcId="{1899CCED-DB77-48C7-B6D2-B2DA36C697C6}" destId="{F2B42DDD-FFF4-4670-AF4B-496033FB8D9C}" srcOrd="0" destOrd="0" presId="urn:microsoft.com/office/officeart/2005/8/layout/hierarchy2"/>
    <dgm:cxn modelId="{98D4A4F5-A6FC-4686-85CF-2FC88BD4DDC2}" type="presParOf" srcId="{1899CCED-DB77-48C7-B6D2-B2DA36C697C6}" destId="{3882B1FD-4B9A-4F8E-944B-6F04935DF8B7}" srcOrd="1" destOrd="0" presId="urn:microsoft.com/office/officeart/2005/8/layout/hierarchy2"/>
    <dgm:cxn modelId="{E0477D37-57C7-4638-8D50-2705B872613D}" type="presParOf" srcId="{3882B1FD-4B9A-4F8E-944B-6F04935DF8B7}" destId="{6C114FB0-F92D-4435-8278-162CE53BCA37}" srcOrd="0" destOrd="0" presId="urn:microsoft.com/office/officeart/2005/8/layout/hierarchy2"/>
    <dgm:cxn modelId="{35DECB83-2D5A-4685-916E-D85C945205B0}" type="presParOf" srcId="{6C114FB0-F92D-4435-8278-162CE53BCA37}" destId="{5C2AFF9F-7FF0-4DF6-A607-4D408E213770}" srcOrd="0" destOrd="0" presId="urn:microsoft.com/office/officeart/2005/8/layout/hierarchy2"/>
    <dgm:cxn modelId="{14E3B38B-7357-4BEE-AC3C-A8DC5A88CD41}" type="presParOf" srcId="{3882B1FD-4B9A-4F8E-944B-6F04935DF8B7}" destId="{CC273E15-9D24-40D2-A650-07A807FCD9B4}" srcOrd="1" destOrd="0" presId="urn:microsoft.com/office/officeart/2005/8/layout/hierarchy2"/>
    <dgm:cxn modelId="{B5FC2616-1013-44BE-9EB6-38A8D55976E3}" type="presParOf" srcId="{CC273E15-9D24-40D2-A650-07A807FCD9B4}" destId="{E396734F-C475-4579-86FA-6C621370E9EF}" srcOrd="0" destOrd="0" presId="urn:microsoft.com/office/officeart/2005/8/layout/hierarchy2"/>
    <dgm:cxn modelId="{307C3B6B-AF91-4CC0-BE84-C56050877806}" type="presParOf" srcId="{CC273E15-9D24-40D2-A650-07A807FCD9B4}" destId="{0F1844F4-5E51-456B-A151-37EE03C50E80}" srcOrd="1" destOrd="0" presId="urn:microsoft.com/office/officeart/2005/8/layout/hierarchy2"/>
    <dgm:cxn modelId="{9685F49A-FEF7-400D-B3D4-AA2CF72DC58B}" type="presParOf" srcId="{0F1844F4-5E51-456B-A151-37EE03C50E80}" destId="{92986E32-562C-4247-8FC4-3B0ABD14C59B}" srcOrd="0" destOrd="0" presId="urn:microsoft.com/office/officeart/2005/8/layout/hierarchy2"/>
    <dgm:cxn modelId="{63D2AD42-3794-428B-B495-922FBE7E1D5A}" type="presParOf" srcId="{92986E32-562C-4247-8FC4-3B0ABD14C59B}" destId="{15636251-B0C8-472C-9ABC-BEBE50BA8437}" srcOrd="0" destOrd="0" presId="urn:microsoft.com/office/officeart/2005/8/layout/hierarchy2"/>
    <dgm:cxn modelId="{A9E3FCBE-7283-4187-9C46-5B1CC8F4013A}" type="presParOf" srcId="{0F1844F4-5E51-456B-A151-37EE03C50E80}" destId="{CC4CEE20-5CCE-45F2-BB6C-75E24524E45D}" srcOrd="1" destOrd="0" presId="urn:microsoft.com/office/officeart/2005/8/layout/hierarchy2"/>
    <dgm:cxn modelId="{7FED6CD4-DABA-4284-AA75-98E632A974EA}" type="presParOf" srcId="{CC4CEE20-5CCE-45F2-BB6C-75E24524E45D}" destId="{E2F8A473-E061-40A7-8F39-33CE87DCF9C4}" srcOrd="0" destOrd="0" presId="urn:microsoft.com/office/officeart/2005/8/layout/hierarchy2"/>
    <dgm:cxn modelId="{5E925AE4-2FBF-41EC-8C38-2E0A9285E0EE}" type="presParOf" srcId="{CC4CEE20-5CCE-45F2-BB6C-75E24524E45D}" destId="{340CE404-26CC-45BA-A587-C5103985008C}" srcOrd="1" destOrd="0" presId="urn:microsoft.com/office/officeart/2005/8/layout/hierarchy2"/>
    <dgm:cxn modelId="{5B5E5196-169E-4987-B361-CFA5F4B904A9}" type="presParOf" srcId="{0F1844F4-5E51-456B-A151-37EE03C50E80}" destId="{89236A4A-E22A-48AF-B630-AC98AAA30088}" srcOrd="2" destOrd="0" presId="urn:microsoft.com/office/officeart/2005/8/layout/hierarchy2"/>
    <dgm:cxn modelId="{15698284-6A2B-4032-93FA-CEA2ED3B9D89}" type="presParOf" srcId="{89236A4A-E22A-48AF-B630-AC98AAA30088}" destId="{D90C7415-B861-460B-AF9F-A801E3219006}" srcOrd="0" destOrd="0" presId="urn:microsoft.com/office/officeart/2005/8/layout/hierarchy2"/>
    <dgm:cxn modelId="{ACF8029B-BCAD-4E0E-86E5-5DA510B12532}" type="presParOf" srcId="{0F1844F4-5E51-456B-A151-37EE03C50E80}" destId="{E9A38D8D-3DAD-4F56-8DD0-625F3685746A}" srcOrd="3" destOrd="0" presId="urn:microsoft.com/office/officeart/2005/8/layout/hierarchy2"/>
    <dgm:cxn modelId="{2F99E902-28FA-4702-B66B-52BF65D09210}" type="presParOf" srcId="{E9A38D8D-3DAD-4F56-8DD0-625F3685746A}" destId="{BA67715A-E0DA-4D31-AF30-A0A19C189C34}" srcOrd="0" destOrd="0" presId="urn:microsoft.com/office/officeart/2005/8/layout/hierarchy2"/>
    <dgm:cxn modelId="{6534CE06-3421-4221-A2FF-B29E0B7261D0}" type="presParOf" srcId="{E9A38D8D-3DAD-4F56-8DD0-625F3685746A}" destId="{90190360-F358-4886-A7CE-2E84F4BB7100}" srcOrd="1" destOrd="0" presId="urn:microsoft.com/office/officeart/2005/8/layout/hierarchy2"/>
    <dgm:cxn modelId="{BE5252D8-39A0-49DC-B68D-01D1D0925257}" type="presParOf" srcId="{0F1844F4-5E51-456B-A151-37EE03C50E80}" destId="{429CE593-4F9D-4B9E-96C4-8B282213BCEB}" srcOrd="4" destOrd="0" presId="urn:microsoft.com/office/officeart/2005/8/layout/hierarchy2"/>
    <dgm:cxn modelId="{19E815BB-1807-45D7-857E-B78C29DFB1D8}" type="presParOf" srcId="{429CE593-4F9D-4B9E-96C4-8B282213BCEB}" destId="{D3BAC046-83C9-47BC-8415-1F1A5EB5B526}" srcOrd="0" destOrd="0" presId="urn:microsoft.com/office/officeart/2005/8/layout/hierarchy2"/>
    <dgm:cxn modelId="{42722373-BA8A-46D6-83A6-31A22A9CAA07}" type="presParOf" srcId="{0F1844F4-5E51-456B-A151-37EE03C50E80}" destId="{6F95488C-68D7-463C-A73C-18E4EE828C26}" srcOrd="5" destOrd="0" presId="urn:microsoft.com/office/officeart/2005/8/layout/hierarchy2"/>
    <dgm:cxn modelId="{73CFF3C0-6B4E-4995-8C6B-C041F959BE68}" type="presParOf" srcId="{6F95488C-68D7-463C-A73C-18E4EE828C26}" destId="{21E4FA6E-6E4C-4B6D-9A4F-173638105338}" srcOrd="0" destOrd="0" presId="urn:microsoft.com/office/officeart/2005/8/layout/hierarchy2"/>
    <dgm:cxn modelId="{112EAC0D-A302-48E6-B298-A0D3E4A20005}" type="presParOf" srcId="{6F95488C-68D7-463C-A73C-18E4EE828C26}" destId="{D5901C22-7339-46EC-8251-F984065F45CC}" srcOrd="1" destOrd="0" presId="urn:microsoft.com/office/officeart/2005/8/layout/hierarchy2"/>
    <dgm:cxn modelId="{A3DEF725-3C77-4E50-BCE9-FB59C12D4E6D}" type="presParOf" srcId="{3882B1FD-4B9A-4F8E-944B-6F04935DF8B7}" destId="{C15622FB-6246-404E-B64C-0727E30050D3}" srcOrd="2" destOrd="0" presId="urn:microsoft.com/office/officeart/2005/8/layout/hierarchy2"/>
    <dgm:cxn modelId="{CC761C5A-CE97-43C1-9273-FEA3DB158C96}" type="presParOf" srcId="{C15622FB-6246-404E-B64C-0727E30050D3}" destId="{0F55AE09-C73C-4EA9-AB05-E7B005C4590C}" srcOrd="0" destOrd="0" presId="urn:microsoft.com/office/officeart/2005/8/layout/hierarchy2"/>
    <dgm:cxn modelId="{5E0855C7-B21E-4C09-A550-6F5E5EA222B5}" type="presParOf" srcId="{3882B1FD-4B9A-4F8E-944B-6F04935DF8B7}" destId="{9623794A-D0BC-491C-8E02-F8800B521826}" srcOrd="3" destOrd="0" presId="urn:microsoft.com/office/officeart/2005/8/layout/hierarchy2"/>
    <dgm:cxn modelId="{5874AE95-44B9-4DF5-A8E1-E1F1841BCE4B}" type="presParOf" srcId="{9623794A-D0BC-491C-8E02-F8800B521826}" destId="{0DB0B081-DD84-4355-85DB-9F152CC71588}" srcOrd="0" destOrd="0" presId="urn:microsoft.com/office/officeart/2005/8/layout/hierarchy2"/>
    <dgm:cxn modelId="{49A782DD-0A22-43E6-9B88-3E0B089F2ECC}" type="presParOf" srcId="{9623794A-D0BC-491C-8E02-F8800B521826}" destId="{6640A86B-3A51-463A-9601-9FF41670B572}" srcOrd="1" destOrd="0" presId="urn:microsoft.com/office/officeart/2005/8/layout/hierarchy2"/>
    <dgm:cxn modelId="{910F3594-A1A9-4793-8E7D-159EA4149AC7}" type="presParOf" srcId="{6640A86B-3A51-463A-9601-9FF41670B572}" destId="{EB3DA29B-AD27-4EB0-81B8-2258FB3A7090}" srcOrd="0" destOrd="0" presId="urn:microsoft.com/office/officeart/2005/8/layout/hierarchy2"/>
    <dgm:cxn modelId="{DBD2175F-BBBB-4D2E-8A74-36BFDD99327E}" type="presParOf" srcId="{EB3DA29B-AD27-4EB0-81B8-2258FB3A7090}" destId="{4D9F911F-BC28-46BA-B891-826832958BBD}" srcOrd="0" destOrd="0" presId="urn:microsoft.com/office/officeart/2005/8/layout/hierarchy2"/>
    <dgm:cxn modelId="{DCE26C6A-F59A-4807-BDDA-FDB6CEE5955A}" type="presParOf" srcId="{6640A86B-3A51-463A-9601-9FF41670B572}" destId="{4B7EE1F8-F068-4707-949A-AD31D81F9F58}" srcOrd="1" destOrd="0" presId="urn:microsoft.com/office/officeart/2005/8/layout/hierarchy2"/>
    <dgm:cxn modelId="{44A4975D-7678-4810-B452-4FB27A8141F2}" type="presParOf" srcId="{4B7EE1F8-F068-4707-949A-AD31D81F9F58}" destId="{515095DD-CAF6-4AD6-8D2C-BE0A48C59A3A}" srcOrd="0" destOrd="0" presId="urn:microsoft.com/office/officeart/2005/8/layout/hierarchy2"/>
    <dgm:cxn modelId="{0AE61528-90D7-4CC6-848C-D9215393D1CB}" type="presParOf" srcId="{4B7EE1F8-F068-4707-949A-AD31D81F9F58}" destId="{816A745F-598F-4BEA-B42F-DD217248305B}" srcOrd="1" destOrd="0" presId="urn:microsoft.com/office/officeart/2005/8/layout/hierarchy2"/>
    <dgm:cxn modelId="{3D5D5B88-2BB0-4C2B-A3BA-CAF670D96A2B}" type="presParOf" srcId="{6640A86B-3A51-463A-9601-9FF41670B572}" destId="{A641C5E6-047F-4117-BB85-356CA87CF82D}" srcOrd="2" destOrd="0" presId="urn:microsoft.com/office/officeart/2005/8/layout/hierarchy2"/>
    <dgm:cxn modelId="{BA48775A-1372-4BA2-8183-B7902E6042E0}" type="presParOf" srcId="{A641C5E6-047F-4117-BB85-356CA87CF82D}" destId="{2B0ED8FE-47AB-4169-868B-DDC8BC5C9F1F}" srcOrd="0" destOrd="0" presId="urn:microsoft.com/office/officeart/2005/8/layout/hierarchy2"/>
    <dgm:cxn modelId="{644339CB-D722-483E-A84E-B92667F0F296}" type="presParOf" srcId="{6640A86B-3A51-463A-9601-9FF41670B572}" destId="{B31A8F16-D0DB-42DA-8753-88CA659152B2}" srcOrd="3" destOrd="0" presId="urn:microsoft.com/office/officeart/2005/8/layout/hierarchy2"/>
    <dgm:cxn modelId="{5CE2B6C4-9510-4C16-BBB6-40A61E6B8009}" type="presParOf" srcId="{B31A8F16-D0DB-42DA-8753-88CA659152B2}" destId="{74B01956-6125-4ADC-B0B2-4BDA1CBBCDA1}" srcOrd="0" destOrd="0" presId="urn:microsoft.com/office/officeart/2005/8/layout/hierarchy2"/>
    <dgm:cxn modelId="{DA51F7F7-3FBF-4F15-ABC5-7AA92D122658}" type="presParOf" srcId="{B31A8F16-D0DB-42DA-8753-88CA659152B2}" destId="{9AAE3C2E-1CF3-4D77-B248-D0C9003B115E}" srcOrd="1" destOrd="0" presId="urn:microsoft.com/office/officeart/2005/8/layout/hierarchy2"/>
    <dgm:cxn modelId="{E7C78EC2-2561-4737-8F59-063FF8349DE8}" type="presParOf" srcId="{8160A3F8-5904-4CA2-9E5E-A3E5D8E1DBF9}" destId="{72DE3FC7-ACC5-49C4-ACBE-3DAEC8AB201D}" srcOrd="2" destOrd="0" presId="urn:microsoft.com/office/officeart/2005/8/layout/hierarchy2"/>
    <dgm:cxn modelId="{697B39BD-AF1C-4230-AFE1-576D09DECDFC}" type="presParOf" srcId="{72DE3FC7-ACC5-49C4-ACBE-3DAEC8AB201D}" destId="{67965EB2-7EA2-43AC-A1B8-3E54811287AE}" srcOrd="0" destOrd="0" presId="urn:microsoft.com/office/officeart/2005/8/layout/hierarchy2"/>
    <dgm:cxn modelId="{5F17AFBE-0531-4A32-932B-B07D1EEF73DE}" type="presParOf" srcId="{8160A3F8-5904-4CA2-9E5E-A3E5D8E1DBF9}" destId="{01972160-7B41-4B2D-B8C8-8E28FB904FF0}" srcOrd="3" destOrd="0" presId="urn:microsoft.com/office/officeart/2005/8/layout/hierarchy2"/>
    <dgm:cxn modelId="{01A6566A-D0A5-402E-A737-C9F8BBCF8BD6}" type="presParOf" srcId="{01972160-7B41-4B2D-B8C8-8E28FB904FF0}" destId="{F1E7AF30-C8F6-4915-8A84-65E8FA01A8DE}" srcOrd="0" destOrd="0" presId="urn:microsoft.com/office/officeart/2005/8/layout/hierarchy2"/>
    <dgm:cxn modelId="{ED7A4439-E8A1-4215-8BDF-4A9842FA1BC2}" type="presParOf" srcId="{01972160-7B41-4B2D-B8C8-8E28FB904FF0}" destId="{63AAFA8A-F725-42BD-B21E-55CDF9E675B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pPr>
            <a:spcAft>
              <a:spcPts val="0"/>
            </a:spcAft>
          </a:pPr>
          <a:r>
            <a:rPr lang="de-DE" sz="2400" b="1" noProof="0" dirty="0">
              <a:latin typeface="Arial" panose="020B0604020202020204" pitchFamily="34" charset="0"/>
              <a:cs typeface="Arial" panose="020B0604020202020204" pitchFamily="34" charset="0"/>
            </a:rPr>
            <a:t>Transport processes</a:t>
          </a:r>
          <a:endParaRPr lang="de-DE" sz="1600" b="0" noProof="0" dirty="0">
            <a:latin typeface="Arial" panose="020B0604020202020204" pitchFamily="34" charset="0"/>
            <a:cs typeface="Arial" panose="020B0604020202020204" pitchFamily="34" charset="0"/>
          </a:endParaRPr>
        </a:p>
      </dgm:t>
    </dgm:pt>
    <dgm:pt modelId="{0CEDF57B-D459-45D7-A350-FD28016FAB11}" type="par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0CF79BA9-38A5-469E-A5F4-723A1AFB8F96}" type="sib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FC0909DE-B7A7-4913-8B8C-8BE141A98683}">
      <dgm:prSet custT="1"/>
      <dgm:spPr/>
      <dgm:t>
        <a:bodyPr/>
        <a:lstStyle/>
        <a:p>
          <a:r>
            <a:rPr lang="de-DE" sz="2400" b="1" noProof="0" dirty="0">
              <a:latin typeface="Arial" panose="020B0604020202020204" pitchFamily="34" charset="0"/>
              <a:cs typeface="Arial" panose="020B0604020202020204" pitchFamily="34" charset="0"/>
            </a:rPr>
            <a:t>Combined transport (CT)</a:t>
          </a:r>
          <a:endParaRPr lang="de-DE" sz="1600" b="0" noProof="0" dirty="0">
            <a:latin typeface="Arial" panose="020B0604020202020204" pitchFamily="34" charset="0"/>
            <a:cs typeface="Arial" panose="020B0604020202020204" pitchFamily="34" charset="0"/>
          </a:endParaRPr>
        </a:p>
      </dgm:t>
    </dgm:pt>
    <dgm:pt modelId="{332BE358-7ABE-4FE5-A927-C2664D3A72F4}" type="parTrans" cxnId="{2AB7A175-8843-4920-AB37-7DFD01B6ED50}">
      <dgm:prSet/>
      <dgm:spPr/>
      <dgm:t>
        <a:bodyPr/>
        <a:lstStyle/>
        <a:p>
          <a:endParaRPr lang="de-DE"/>
        </a:p>
      </dgm:t>
    </dgm:pt>
    <dgm:pt modelId="{08775AFE-4D0A-48C8-B90A-4DC431C7208B}" type="sibTrans" cxnId="{2AB7A175-8843-4920-AB37-7DFD01B6ED50}">
      <dgm:prSet/>
      <dgm:spPr/>
      <dgm:t>
        <a:bodyPr/>
        <a:lstStyle/>
        <a:p>
          <a:endParaRPr lang="de-DE"/>
        </a:p>
      </dgm:t>
    </dgm:pt>
    <dgm:pt modelId="{60CF893B-D18F-4C65-99B2-81416284C1AB}">
      <dgm:prSet custT="1"/>
      <dgm:spPr/>
      <dgm:t>
        <a:bodyPr/>
        <a:lstStyle/>
        <a:p>
          <a:r>
            <a:rPr lang="de-DE" sz="2400" b="1" noProof="0" dirty="0" err="1">
              <a:latin typeface="Arial" panose="020B0604020202020204" pitchFamily="34" charset="0"/>
              <a:cs typeface="Arial" panose="020B0604020202020204" pitchFamily="34" charset="0"/>
            </a:rPr>
            <a:t>Unaccompanied</a:t>
          </a:r>
          <a:r>
            <a:rPr lang="de-DE" sz="2400" b="1" noProof="0" dirty="0">
              <a:latin typeface="Arial" panose="020B0604020202020204" pitchFamily="34" charset="0"/>
              <a:cs typeface="Arial" panose="020B0604020202020204" pitchFamily="34" charset="0"/>
            </a:rPr>
            <a:t> CT (UCT)</a:t>
          </a:r>
        </a:p>
      </dgm:t>
    </dgm:pt>
    <dgm:pt modelId="{6A2BC2C8-76A0-4572-85E6-2BAB4F2C87E1}" type="parTrans" cxnId="{CAFA860E-20DA-4C67-8B27-5DF24D6084B8}">
      <dgm:prSet/>
      <dgm:spPr/>
      <dgm:t>
        <a:bodyPr/>
        <a:lstStyle/>
        <a:p>
          <a:endParaRPr lang="de-DE"/>
        </a:p>
      </dgm:t>
    </dgm:pt>
    <dgm:pt modelId="{2B795C5E-0FF2-4411-87BB-659CA6F4972A}" type="sibTrans" cxnId="{CAFA860E-20DA-4C67-8B27-5DF24D6084B8}">
      <dgm:prSet/>
      <dgm:spPr/>
      <dgm:t>
        <a:bodyPr/>
        <a:lstStyle/>
        <a:p>
          <a:endParaRPr lang="de-DE"/>
        </a:p>
      </dgm:t>
    </dgm:pt>
    <dgm:pt modelId="{FE8C95C2-E334-4FDC-A0EC-494D9478160F}">
      <dgm:prSet custT="1"/>
      <dgm:spPr/>
      <dgm:t>
        <a:bodyPr/>
        <a:lstStyle/>
        <a:p>
          <a:r>
            <a:rPr lang="de-DE" sz="2400" b="1" noProof="0" dirty="0" err="1">
              <a:latin typeface="Arial" panose="020B0604020202020204" pitchFamily="34" charset="0"/>
              <a:cs typeface="Arial" panose="020B0604020202020204" pitchFamily="34" charset="0"/>
            </a:rPr>
            <a:t>Accompanied</a:t>
          </a:r>
          <a:r>
            <a:rPr lang="de-DE" sz="2400" b="1" noProof="0" dirty="0">
              <a:latin typeface="Arial" panose="020B0604020202020204" pitchFamily="34" charset="0"/>
              <a:cs typeface="Arial" panose="020B0604020202020204" pitchFamily="34" charset="0"/>
            </a:rPr>
            <a:t> CT</a:t>
          </a:r>
        </a:p>
      </dgm:t>
    </dgm:pt>
    <dgm:pt modelId="{298B9FCA-2420-4D9A-AEF4-05BB8B61DF10}" type="parTrans" cxnId="{CED3D1CA-BE8E-4051-AE4F-720F97C405FF}">
      <dgm:prSet/>
      <dgm:spPr/>
      <dgm:t>
        <a:bodyPr/>
        <a:lstStyle/>
        <a:p>
          <a:endParaRPr lang="de-AT"/>
        </a:p>
      </dgm:t>
    </dgm:pt>
    <dgm:pt modelId="{F4F0BBC8-7687-4EED-9054-D49F4EBD54CF}" type="sibTrans" cxnId="{CED3D1CA-BE8E-4051-AE4F-720F97C405FF}">
      <dgm:prSet/>
      <dgm:spPr/>
      <dgm:t>
        <a:bodyPr/>
        <a:lstStyle/>
        <a:p>
          <a:endParaRPr lang="de-AT"/>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2"/>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2"/>
      <dgm:spPr/>
    </dgm:pt>
    <dgm:pt modelId="{BF8CDB65-7F63-46ED-AD6F-299BB5E410A3}" type="pres">
      <dgm:prSet presAssocID="{754914D3-2823-4D9D-9B5F-8AAE908A2791}" presName="dstNode" presStyleLbl="node1" presStyleIdx="0" presStyleCnt="2"/>
      <dgm:spPr/>
    </dgm:pt>
    <dgm:pt modelId="{2B62C432-4905-40F9-9530-D2F004B7D3F6}" type="pres">
      <dgm:prSet presAssocID="{98FFCFD7-6EAF-43B3-B073-F90520D80DD2}" presName="text_1" presStyleLbl="node1" presStyleIdx="0" presStyleCnt="2">
        <dgm:presLayoutVars>
          <dgm:bulletEnabled val="1"/>
        </dgm:presLayoutVars>
      </dgm:prSet>
      <dgm:spPr/>
    </dgm:pt>
    <dgm:pt modelId="{7D7CD6F4-5BF8-4820-9EDA-8C7339E21069}" type="pres">
      <dgm:prSet presAssocID="{98FFCFD7-6EAF-43B3-B073-F90520D80DD2}" presName="accent_1" presStyleCnt="0"/>
      <dgm:spPr/>
    </dgm:pt>
    <dgm:pt modelId="{C2A52F33-F895-4B2F-BC4C-05306D79D5F7}" type="pres">
      <dgm:prSet presAssocID="{98FFCFD7-6EAF-43B3-B073-F90520D80DD2}" presName="accentRepeatNode" presStyleLbl="solidFgAcc1" presStyleIdx="0" presStyleCnt="2"/>
      <dgm:spPr>
        <a:solidFill>
          <a:schemeClr val="bg1"/>
        </a:solidFill>
      </dgm:spPr>
    </dgm:pt>
    <dgm:pt modelId="{D8695A9E-DEC4-4017-93F1-AEB447FFD3DE}" type="pres">
      <dgm:prSet presAssocID="{FC0909DE-B7A7-4913-8B8C-8BE141A98683}" presName="text_2" presStyleLbl="node1" presStyleIdx="1" presStyleCnt="2">
        <dgm:presLayoutVars>
          <dgm:bulletEnabled val="1"/>
        </dgm:presLayoutVars>
      </dgm:prSet>
      <dgm:spPr/>
    </dgm:pt>
    <dgm:pt modelId="{AEF06552-DB20-4C63-92F6-BF4B8EA423B8}" type="pres">
      <dgm:prSet presAssocID="{FC0909DE-B7A7-4913-8B8C-8BE141A98683}" presName="accent_2" presStyleCnt="0"/>
      <dgm:spPr/>
    </dgm:pt>
    <dgm:pt modelId="{E248D709-53F8-47FC-B31D-98711ACBF6C0}" type="pres">
      <dgm:prSet presAssocID="{FC0909DE-B7A7-4913-8B8C-8BE141A98683}" presName="accentRepeatNode" presStyleLbl="solidFgAcc1" presStyleIdx="1" presStyleCnt="2"/>
      <dgm:spPr>
        <a:solidFill>
          <a:srgbClr val="787878"/>
        </a:solidFill>
      </dgm:spPr>
    </dgm:pt>
  </dgm:ptLst>
  <dgm:cxnLst>
    <dgm:cxn modelId="{CAFA860E-20DA-4C67-8B27-5DF24D6084B8}" srcId="{FC0909DE-B7A7-4913-8B8C-8BE141A98683}" destId="{60CF893B-D18F-4C65-99B2-81416284C1AB}" srcOrd="0" destOrd="0" parTransId="{6A2BC2C8-76A0-4572-85E6-2BAB4F2C87E1}" sibTransId="{2B795C5E-0FF2-4411-87BB-659CA6F4972A}"/>
    <dgm:cxn modelId="{809CDA20-0BB5-48C1-86B6-3C726CCBAC3F}" type="presOf" srcId="{FC0909DE-B7A7-4913-8B8C-8BE141A98683}" destId="{D8695A9E-DEC4-4017-93F1-AEB447FFD3DE}" srcOrd="0" destOrd="0" presId="urn:microsoft.com/office/officeart/2008/layout/VerticalCurvedList"/>
    <dgm:cxn modelId="{0154EB20-EE94-416B-ADA5-390D791F40DC}" type="presOf" srcId="{0CF79BA9-38A5-469E-A5F4-723A1AFB8F96}" destId="{93855F07-44CB-45DE-B464-761E63A71CD5}"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2BBFC937-D9CB-4E36-8EA7-9C496C699773}" type="presOf" srcId="{FE8C95C2-E334-4FDC-A0EC-494D9478160F}" destId="{D8695A9E-DEC4-4017-93F1-AEB447FFD3DE}" srcOrd="0" destOrd="2" presId="urn:microsoft.com/office/officeart/2008/layout/VerticalCurvedList"/>
    <dgm:cxn modelId="{2AB7A175-8843-4920-AB37-7DFD01B6ED50}" srcId="{754914D3-2823-4D9D-9B5F-8AAE908A2791}" destId="{FC0909DE-B7A7-4913-8B8C-8BE141A98683}" srcOrd="1" destOrd="0" parTransId="{332BE358-7ABE-4FE5-A927-C2664D3A72F4}" sibTransId="{08775AFE-4D0A-48C8-B90A-4DC431C7208B}"/>
    <dgm:cxn modelId="{1E190483-7FC1-412E-9609-6F7351E31D96}" type="presOf" srcId="{754914D3-2823-4D9D-9B5F-8AAE908A2791}" destId="{AE6139D5-D84B-4711-8A6A-A5161E022A99}" srcOrd="0" destOrd="0" presId="urn:microsoft.com/office/officeart/2008/layout/VerticalCurvedList"/>
    <dgm:cxn modelId="{CED3D1CA-BE8E-4051-AE4F-720F97C405FF}" srcId="{FC0909DE-B7A7-4913-8B8C-8BE141A98683}" destId="{FE8C95C2-E334-4FDC-A0EC-494D9478160F}" srcOrd="1" destOrd="0" parTransId="{298B9FCA-2420-4D9A-AEF4-05BB8B61DF10}" sibTransId="{F4F0BBC8-7687-4EED-9054-D49F4EBD54CF}"/>
    <dgm:cxn modelId="{2A01B8D7-7DE1-4C1D-B52A-0527AB2E0C4D}" type="presOf" srcId="{60CF893B-D18F-4C65-99B2-81416284C1AB}" destId="{D8695A9E-DEC4-4017-93F1-AEB447FFD3DE}" srcOrd="0" destOrd="1" presId="urn:microsoft.com/office/officeart/2008/layout/VerticalCurvedList"/>
    <dgm:cxn modelId="{DD90FCD9-8B99-49CE-8DA0-657DEDF1EC65}" type="presOf" srcId="{98FFCFD7-6EAF-43B3-B073-F90520D80DD2}" destId="{2B62C432-4905-40F9-9530-D2F004B7D3F6}" srcOrd="0" destOrd="0" presId="urn:microsoft.com/office/officeart/2008/layout/VerticalCurvedList"/>
    <dgm:cxn modelId="{DE69A1CA-484B-4E00-B996-33D6848E7443}" type="presParOf" srcId="{AE6139D5-D84B-4711-8A6A-A5161E022A99}" destId="{00F42187-34FD-4D8B-A449-F316E9EB9AFA}" srcOrd="0" destOrd="0" presId="urn:microsoft.com/office/officeart/2008/layout/VerticalCurvedList"/>
    <dgm:cxn modelId="{62ACA0C8-065A-408E-BF84-23F6F7EC582A}" type="presParOf" srcId="{00F42187-34FD-4D8B-A449-F316E9EB9AFA}" destId="{C168C53D-163A-4892-8EF0-B5326C3FF8C8}" srcOrd="0" destOrd="0" presId="urn:microsoft.com/office/officeart/2008/layout/VerticalCurvedList"/>
    <dgm:cxn modelId="{7F0968DE-5B51-4CD3-9C83-35233F305DDD}" type="presParOf" srcId="{C168C53D-163A-4892-8EF0-B5326C3FF8C8}" destId="{0FAB2C97-DF89-43B9-B7B2-C745E026F562}" srcOrd="0" destOrd="0" presId="urn:microsoft.com/office/officeart/2008/layout/VerticalCurvedList"/>
    <dgm:cxn modelId="{5F285FA6-9580-4F94-88C0-66C09403CC62}" type="presParOf" srcId="{C168C53D-163A-4892-8EF0-B5326C3FF8C8}" destId="{93855F07-44CB-45DE-B464-761E63A71CD5}" srcOrd="1" destOrd="0" presId="urn:microsoft.com/office/officeart/2008/layout/VerticalCurvedList"/>
    <dgm:cxn modelId="{0BFB45C4-348B-4949-AAB1-9AC120FCAA41}" type="presParOf" srcId="{C168C53D-163A-4892-8EF0-B5326C3FF8C8}" destId="{D258DE45-194F-4470-A0BE-D234AB24927B}" srcOrd="2" destOrd="0" presId="urn:microsoft.com/office/officeart/2008/layout/VerticalCurvedList"/>
    <dgm:cxn modelId="{D39EE2F8-8672-42B7-86AA-7320C6AD8014}" type="presParOf" srcId="{C168C53D-163A-4892-8EF0-B5326C3FF8C8}" destId="{BF8CDB65-7F63-46ED-AD6F-299BB5E410A3}" srcOrd="3" destOrd="0" presId="urn:microsoft.com/office/officeart/2008/layout/VerticalCurvedList"/>
    <dgm:cxn modelId="{BF4A6007-4D90-47D2-8565-4C7A3EB72073}" type="presParOf" srcId="{00F42187-34FD-4D8B-A449-F316E9EB9AFA}" destId="{2B62C432-4905-40F9-9530-D2F004B7D3F6}" srcOrd="1" destOrd="0" presId="urn:microsoft.com/office/officeart/2008/layout/VerticalCurvedList"/>
    <dgm:cxn modelId="{59478525-83BC-4452-AA22-977B2BFE9489}" type="presParOf" srcId="{00F42187-34FD-4D8B-A449-F316E9EB9AFA}" destId="{7D7CD6F4-5BF8-4820-9EDA-8C7339E21069}" srcOrd="2" destOrd="0" presId="urn:microsoft.com/office/officeart/2008/layout/VerticalCurvedList"/>
    <dgm:cxn modelId="{A43C2A22-E531-466F-981D-CDF31A89720E}" type="presParOf" srcId="{7D7CD6F4-5BF8-4820-9EDA-8C7339E21069}" destId="{C2A52F33-F895-4B2F-BC4C-05306D79D5F7}" srcOrd="0" destOrd="0" presId="urn:microsoft.com/office/officeart/2008/layout/VerticalCurvedList"/>
    <dgm:cxn modelId="{669E18FE-5BE1-4E7C-974D-E8DC283A9A5B}" type="presParOf" srcId="{00F42187-34FD-4D8B-A449-F316E9EB9AFA}" destId="{D8695A9E-DEC4-4017-93F1-AEB447FFD3DE}" srcOrd="3" destOrd="0" presId="urn:microsoft.com/office/officeart/2008/layout/VerticalCurvedList"/>
    <dgm:cxn modelId="{46FDA436-F45E-47AA-91D2-DE93A67F57B9}" type="presParOf" srcId="{00F42187-34FD-4D8B-A449-F316E9EB9AFA}" destId="{AEF06552-DB20-4C63-92F6-BF4B8EA423B8}" srcOrd="4" destOrd="0" presId="urn:microsoft.com/office/officeart/2008/layout/VerticalCurvedList"/>
    <dgm:cxn modelId="{282277D8-6E3B-49BF-B35D-08DBEDA132E7}" type="presParOf" srcId="{AEF06552-DB20-4C63-92F6-BF4B8EA423B8}" destId="{E248D709-53F8-47FC-B31D-98711ACBF6C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090198" y="-785678"/>
          <a:ext cx="6107861" cy="6107861"/>
        </a:xfrm>
        <a:prstGeom prst="blockArc">
          <a:avLst>
            <a:gd name="adj1" fmla="val 18900000"/>
            <a:gd name="adj2" fmla="val 2700000"/>
            <a:gd name="adj3" fmla="val 35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833922" y="648084"/>
          <a:ext cx="5622867"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en-AU" sz="2400" b="1" kern="1200" noProof="0" dirty="0">
              <a:latin typeface="Arial" panose="020B0604020202020204" pitchFamily="34" charset="0"/>
              <a:cs typeface="Arial" panose="020B0604020202020204" pitchFamily="34" charset="0"/>
            </a:rPr>
            <a:t>Transport Processes</a:t>
          </a:r>
          <a:endParaRPr lang="en-AU" sz="1600" b="0" kern="1200" noProof="0" dirty="0">
            <a:latin typeface="Arial" panose="020B0604020202020204" pitchFamily="34" charset="0"/>
            <a:cs typeface="Arial" panose="020B0604020202020204" pitchFamily="34" charset="0"/>
          </a:endParaRPr>
        </a:p>
      </dsp:txBody>
      <dsp:txXfrm>
        <a:off x="833922" y="648084"/>
        <a:ext cx="5622867" cy="1295988"/>
      </dsp:txXfrm>
    </dsp:sp>
    <dsp:sp modelId="{C2A52F33-F895-4B2F-BC4C-05306D79D5F7}">
      <dsp:nvSpPr>
        <dsp:cNvPr id="0" name=""/>
        <dsp:cNvSpPr/>
      </dsp:nvSpPr>
      <dsp:spPr>
        <a:xfrm>
          <a:off x="23930" y="486086"/>
          <a:ext cx="1619985" cy="1619985"/>
        </a:xfrm>
        <a:prstGeom prst="ellipse">
          <a:avLst/>
        </a:prstGeom>
        <a:solidFill>
          <a:srgbClr val="787878"/>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8695A9E-DEC4-4017-93F1-AEB447FFD3DE}">
      <dsp:nvSpPr>
        <dsp:cNvPr id="0" name=""/>
        <dsp:cNvSpPr/>
      </dsp:nvSpPr>
      <dsp:spPr>
        <a:xfrm>
          <a:off x="833922" y="2592430"/>
          <a:ext cx="5622867"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t" anchorCtr="0">
          <a:noAutofit/>
        </a:bodyPr>
        <a:lstStyle/>
        <a:p>
          <a:pPr marL="0" lvl="0" indent="0" algn="l" defTabSz="1066800">
            <a:lnSpc>
              <a:spcPct val="90000"/>
            </a:lnSpc>
            <a:spcBef>
              <a:spcPct val="0"/>
            </a:spcBef>
            <a:spcAft>
              <a:spcPct val="35000"/>
            </a:spcAft>
            <a:buNone/>
          </a:pPr>
          <a:r>
            <a:rPr lang="en-AU" sz="2400" b="1" kern="1200" noProof="0" dirty="0">
              <a:latin typeface="Arial" panose="020B0604020202020204" pitchFamily="34" charset="0"/>
              <a:cs typeface="Arial" panose="020B0604020202020204" pitchFamily="34" charset="0"/>
            </a:rPr>
            <a:t>Combined Transport (CT)</a:t>
          </a:r>
          <a:endParaRPr lang="en-AU" sz="1600" b="0" kern="1200" noProof="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AU" sz="2400" b="1" kern="1200" noProof="0" dirty="0">
              <a:latin typeface="Arial" panose="020B0604020202020204" pitchFamily="34" charset="0"/>
              <a:cs typeface="Arial" panose="020B0604020202020204" pitchFamily="34" charset="0"/>
            </a:rPr>
            <a:t>Unaccompanied CT (UCT)</a:t>
          </a:r>
        </a:p>
        <a:p>
          <a:pPr marL="228600" lvl="1" indent="-228600" algn="l" defTabSz="1066800">
            <a:lnSpc>
              <a:spcPct val="90000"/>
            </a:lnSpc>
            <a:spcBef>
              <a:spcPct val="0"/>
            </a:spcBef>
            <a:spcAft>
              <a:spcPct val="15000"/>
            </a:spcAft>
            <a:buChar char="•"/>
          </a:pPr>
          <a:r>
            <a:rPr lang="en-AU" sz="2400" b="1" kern="1200" noProof="0" dirty="0">
              <a:latin typeface="Arial" panose="020B0604020202020204" pitchFamily="34" charset="0"/>
              <a:cs typeface="Arial" panose="020B0604020202020204" pitchFamily="34" charset="0"/>
            </a:rPr>
            <a:t>Accompanied CT</a:t>
          </a:r>
        </a:p>
      </dsp:txBody>
      <dsp:txXfrm>
        <a:off x="833922" y="2592430"/>
        <a:ext cx="5622867" cy="1295988"/>
      </dsp:txXfrm>
    </dsp:sp>
    <dsp:sp modelId="{E248D709-53F8-47FC-B31D-98711ACBF6C0}">
      <dsp:nvSpPr>
        <dsp:cNvPr id="0" name=""/>
        <dsp:cNvSpPr/>
      </dsp:nvSpPr>
      <dsp:spPr>
        <a:xfrm>
          <a:off x="23930" y="2430432"/>
          <a:ext cx="1619985" cy="1619985"/>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357F3-42BD-4590-94C3-6948347CB3E4}">
      <dsp:nvSpPr>
        <dsp:cNvPr id="0" name=""/>
        <dsp:cNvSpPr/>
      </dsp:nvSpPr>
      <dsp:spPr>
        <a:xfrm>
          <a:off x="5970" y="2844505"/>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Arial" panose="020B0604020202020204" pitchFamily="34" charset="0"/>
              <a:cs typeface="Arial" panose="020B0604020202020204" pitchFamily="34" charset="0"/>
            </a:rPr>
            <a:t>intermodal transport</a:t>
          </a:r>
        </a:p>
      </dsp:txBody>
      <dsp:txXfrm>
        <a:off x="29258" y="2867793"/>
        <a:ext cx="1543612" cy="748518"/>
      </dsp:txXfrm>
    </dsp:sp>
    <dsp:sp modelId="{85B3D6E4-DBEC-4C41-9148-855CDE7FE50D}">
      <dsp:nvSpPr>
        <dsp:cNvPr id="0" name=""/>
        <dsp:cNvSpPr/>
      </dsp:nvSpPr>
      <dsp:spPr>
        <a:xfrm rot="19457599">
          <a:off x="1522531" y="2999466"/>
          <a:ext cx="783329" cy="27993"/>
        </a:xfrm>
        <a:custGeom>
          <a:avLst/>
          <a:gdLst/>
          <a:ahLst/>
          <a:cxnLst/>
          <a:rect l="0" t="0" r="0" b="0"/>
          <a:pathLst>
            <a:path>
              <a:moveTo>
                <a:pt x="0" y="13996"/>
              </a:moveTo>
              <a:lnTo>
                <a:pt x="783329" y="1399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1894613" y="2993879"/>
        <a:ext cx="39166" cy="39166"/>
      </dsp:txXfrm>
    </dsp:sp>
    <dsp:sp modelId="{F2B42DDD-FFF4-4670-AF4B-496033FB8D9C}">
      <dsp:nvSpPr>
        <dsp:cNvPr id="0" name=""/>
        <dsp:cNvSpPr/>
      </dsp:nvSpPr>
      <dsp:spPr>
        <a:xfrm>
          <a:off x="2232233" y="2387326"/>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Arial" panose="020B0604020202020204" pitchFamily="34" charset="0"/>
              <a:cs typeface="Arial" panose="020B0604020202020204" pitchFamily="34" charset="0"/>
            </a:rPr>
            <a:t>combined transport (CT)</a:t>
          </a:r>
        </a:p>
      </dsp:txBody>
      <dsp:txXfrm>
        <a:off x="2255521" y="2410614"/>
        <a:ext cx="1543612" cy="748518"/>
      </dsp:txXfrm>
    </dsp:sp>
    <dsp:sp modelId="{6C114FB0-F92D-4435-8278-162CE53BCA37}">
      <dsp:nvSpPr>
        <dsp:cNvPr id="0" name=""/>
        <dsp:cNvSpPr/>
      </dsp:nvSpPr>
      <dsp:spPr>
        <a:xfrm rot="17945813">
          <a:off x="3486448" y="2199403"/>
          <a:ext cx="1308022" cy="27993"/>
        </a:xfrm>
        <a:custGeom>
          <a:avLst/>
          <a:gdLst/>
          <a:ahLst/>
          <a:cxnLst/>
          <a:rect l="0" t="0" r="0" b="0"/>
          <a:pathLst>
            <a:path>
              <a:moveTo>
                <a:pt x="0" y="13996"/>
              </a:moveTo>
              <a:lnTo>
                <a:pt x="1308022" y="1399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4107759" y="2180699"/>
        <a:ext cx="65401" cy="65401"/>
      </dsp:txXfrm>
    </dsp:sp>
    <dsp:sp modelId="{E396734F-C475-4579-86FA-6C621370E9EF}">
      <dsp:nvSpPr>
        <dsp:cNvPr id="0" name=""/>
        <dsp:cNvSpPr/>
      </dsp:nvSpPr>
      <dsp:spPr>
        <a:xfrm>
          <a:off x="4458497" y="1244378"/>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Arial" panose="020B0604020202020204" pitchFamily="34" charset="0"/>
              <a:cs typeface="Arial" panose="020B0604020202020204" pitchFamily="34" charset="0"/>
            </a:rPr>
            <a:t>unaccompanied CT (UCT)</a:t>
          </a:r>
        </a:p>
      </dsp:txBody>
      <dsp:txXfrm>
        <a:off x="4481785" y="1267666"/>
        <a:ext cx="1543612" cy="748518"/>
      </dsp:txXfrm>
    </dsp:sp>
    <dsp:sp modelId="{92986E32-562C-4247-8FC4-3B0ABD14C59B}">
      <dsp:nvSpPr>
        <dsp:cNvPr id="0" name=""/>
        <dsp:cNvSpPr/>
      </dsp:nvSpPr>
      <dsp:spPr>
        <a:xfrm rot="18289469">
          <a:off x="5809802" y="1170749"/>
          <a:ext cx="1113841" cy="27993"/>
        </a:xfrm>
        <a:custGeom>
          <a:avLst/>
          <a:gdLst/>
          <a:ahLst/>
          <a:cxnLst/>
          <a:rect l="0" t="0" r="0" b="0"/>
          <a:pathLst>
            <a:path>
              <a:moveTo>
                <a:pt x="0" y="13996"/>
              </a:moveTo>
              <a:lnTo>
                <a:pt x="1113841" y="1399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6338877" y="1156900"/>
        <a:ext cx="55692" cy="55692"/>
      </dsp:txXfrm>
    </dsp:sp>
    <dsp:sp modelId="{E2F8A473-E061-40A7-8F39-33CE87DCF9C4}">
      <dsp:nvSpPr>
        <dsp:cNvPr id="0" name=""/>
        <dsp:cNvSpPr/>
      </dsp:nvSpPr>
      <dsp:spPr>
        <a:xfrm>
          <a:off x="6684761" y="330020"/>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Arial" panose="020B0604020202020204" pitchFamily="34" charset="0"/>
              <a:cs typeface="Arial" panose="020B0604020202020204" pitchFamily="34" charset="0"/>
            </a:rPr>
            <a:t>container</a:t>
          </a:r>
        </a:p>
      </dsp:txBody>
      <dsp:txXfrm>
        <a:off x="6708049" y="353308"/>
        <a:ext cx="1543612" cy="748518"/>
      </dsp:txXfrm>
    </dsp:sp>
    <dsp:sp modelId="{89236A4A-E22A-48AF-B630-AC98AAA30088}">
      <dsp:nvSpPr>
        <dsp:cNvPr id="0" name=""/>
        <dsp:cNvSpPr/>
      </dsp:nvSpPr>
      <dsp:spPr>
        <a:xfrm>
          <a:off x="6048686" y="1627929"/>
          <a:ext cx="636075" cy="27993"/>
        </a:xfrm>
        <a:custGeom>
          <a:avLst/>
          <a:gdLst/>
          <a:ahLst/>
          <a:cxnLst/>
          <a:rect l="0" t="0" r="0" b="0"/>
          <a:pathLst>
            <a:path>
              <a:moveTo>
                <a:pt x="0" y="13996"/>
              </a:moveTo>
              <a:lnTo>
                <a:pt x="636075" y="1399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6350821" y="1626023"/>
        <a:ext cx="31803" cy="31803"/>
      </dsp:txXfrm>
    </dsp:sp>
    <dsp:sp modelId="{BA67715A-E0DA-4D31-AF30-A0A19C189C34}">
      <dsp:nvSpPr>
        <dsp:cNvPr id="0" name=""/>
        <dsp:cNvSpPr/>
      </dsp:nvSpPr>
      <dsp:spPr>
        <a:xfrm>
          <a:off x="6684761" y="1244378"/>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Arial" panose="020B0604020202020204" pitchFamily="34" charset="0"/>
              <a:cs typeface="Arial" panose="020B0604020202020204" pitchFamily="34" charset="0"/>
            </a:rPr>
            <a:t>swap bodies</a:t>
          </a:r>
        </a:p>
      </dsp:txBody>
      <dsp:txXfrm>
        <a:off x="6708049" y="1267666"/>
        <a:ext cx="1543612" cy="748518"/>
      </dsp:txXfrm>
    </dsp:sp>
    <dsp:sp modelId="{429CE593-4F9D-4B9E-96C4-8B282213BCEB}">
      <dsp:nvSpPr>
        <dsp:cNvPr id="0" name=""/>
        <dsp:cNvSpPr/>
      </dsp:nvSpPr>
      <dsp:spPr>
        <a:xfrm rot="3310531">
          <a:off x="5809802" y="2085108"/>
          <a:ext cx="1113841" cy="27993"/>
        </a:xfrm>
        <a:custGeom>
          <a:avLst/>
          <a:gdLst/>
          <a:ahLst/>
          <a:cxnLst/>
          <a:rect l="0" t="0" r="0" b="0"/>
          <a:pathLst>
            <a:path>
              <a:moveTo>
                <a:pt x="0" y="13996"/>
              </a:moveTo>
              <a:lnTo>
                <a:pt x="1113841" y="1399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6338877" y="2071258"/>
        <a:ext cx="55692" cy="55692"/>
      </dsp:txXfrm>
    </dsp:sp>
    <dsp:sp modelId="{21E4FA6E-6E4C-4B6D-9A4F-173638105338}">
      <dsp:nvSpPr>
        <dsp:cNvPr id="0" name=""/>
        <dsp:cNvSpPr/>
      </dsp:nvSpPr>
      <dsp:spPr>
        <a:xfrm>
          <a:off x="6684761" y="2158736"/>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Arial" panose="020B0604020202020204" pitchFamily="34" charset="0"/>
              <a:cs typeface="Arial" panose="020B0604020202020204" pitchFamily="34" charset="0"/>
            </a:rPr>
            <a:t>craneable semitrailer</a:t>
          </a:r>
        </a:p>
      </dsp:txBody>
      <dsp:txXfrm>
        <a:off x="6708049" y="2182024"/>
        <a:ext cx="1543612" cy="748518"/>
      </dsp:txXfrm>
    </dsp:sp>
    <dsp:sp modelId="{C15622FB-6246-404E-B64C-0727E30050D3}">
      <dsp:nvSpPr>
        <dsp:cNvPr id="0" name=""/>
        <dsp:cNvSpPr/>
      </dsp:nvSpPr>
      <dsp:spPr>
        <a:xfrm rot="3654187">
          <a:off x="3486448" y="3342350"/>
          <a:ext cx="1308022" cy="27993"/>
        </a:xfrm>
        <a:custGeom>
          <a:avLst/>
          <a:gdLst/>
          <a:ahLst/>
          <a:cxnLst/>
          <a:rect l="0" t="0" r="0" b="0"/>
          <a:pathLst>
            <a:path>
              <a:moveTo>
                <a:pt x="0" y="13996"/>
              </a:moveTo>
              <a:lnTo>
                <a:pt x="1308022" y="1399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4107759" y="3323646"/>
        <a:ext cx="65401" cy="65401"/>
      </dsp:txXfrm>
    </dsp:sp>
    <dsp:sp modelId="{0DB0B081-DD84-4355-85DB-9F152CC71588}">
      <dsp:nvSpPr>
        <dsp:cNvPr id="0" name=""/>
        <dsp:cNvSpPr/>
      </dsp:nvSpPr>
      <dsp:spPr>
        <a:xfrm>
          <a:off x="4458497" y="3530274"/>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Arial" panose="020B0604020202020204" pitchFamily="34" charset="0"/>
              <a:cs typeface="Arial" panose="020B0604020202020204" pitchFamily="34" charset="0"/>
            </a:rPr>
            <a:t>accompanied CT</a:t>
          </a:r>
        </a:p>
      </dsp:txBody>
      <dsp:txXfrm>
        <a:off x="4481785" y="3553562"/>
        <a:ext cx="1543612" cy="748518"/>
      </dsp:txXfrm>
    </dsp:sp>
    <dsp:sp modelId="{EB3DA29B-AD27-4EB0-81B8-2258FB3A7090}">
      <dsp:nvSpPr>
        <dsp:cNvPr id="0" name=""/>
        <dsp:cNvSpPr/>
      </dsp:nvSpPr>
      <dsp:spPr>
        <a:xfrm rot="19541891">
          <a:off x="5981727" y="3696859"/>
          <a:ext cx="769991" cy="27993"/>
        </a:xfrm>
        <a:custGeom>
          <a:avLst/>
          <a:gdLst/>
          <a:ahLst/>
          <a:cxnLst/>
          <a:rect l="0" t="0" r="0" b="0"/>
          <a:pathLst>
            <a:path>
              <a:moveTo>
                <a:pt x="0" y="13996"/>
              </a:moveTo>
              <a:lnTo>
                <a:pt x="769991" y="1399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6347473" y="3691606"/>
        <a:ext cx="38499" cy="38499"/>
      </dsp:txXfrm>
    </dsp:sp>
    <dsp:sp modelId="{515095DD-CAF6-4AD6-8D2C-BE0A48C59A3A}">
      <dsp:nvSpPr>
        <dsp:cNvPr id="0" name=""/>
        <dsp:cNvSpPr/>
      </dsp:nvSpPr>
      <dsp:spPr>
        <a:xfrm>
          <a:off x="6684761" y="3096343"/>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Arial" panose="020B0604020202020204" pitchFamily="34" charset="0"/>
              <a:cs typeface="Arial" panose="020B0604020202020204" pitchFamily="34" charset="0"/>
            </a:rPr>
            <a:t>roll-on / roll-off</a:t>
          </a:r>
        </a:p>
      </dsp:txBody>
      <dsp:txXfrm>
        <a:off x="6708049" y="3119631"/>
        <a:ext cx="1543612" cy="748518"/>
      </dsp:txXfrm>
    </dsp:sp>
    <dsp:sp modelId="{A641C5E6-047F-4117-BB85-356CA87CF82D}">
      <dsp:nvSpPr>
        <dsp:cNvPr id="0" name=""/>
        <dsp:cNvSpPr/>
      </dsp:nvSpPr>
      <dsp:spPr>
        <a:xfrm rot="2142401">
          <a:off x="5975059" y="4142414"/>
          <a:ext cx="783329" cy="27993"/>
        </a:xfrm>
        <a:custGeom>
          <a:avLst/>
          <a:gdLst/>
          <a:ahLst/>
          <a:cxnLst/>
          <a:rect l="0" t="0" r="0" b="0"/>
          <a:pathLst>
            <a:path>
              <a:moveTo>
                <a:pt x="0" y="13996"/>
              </a:moveTo>
              <a:lnTo>
                <a:pt x="783329" y="1399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6347140" y="4136827"/>
        <a:ext cx="39166" cy="39166"/>
      </dsp:txXfrm>
    </dsp:sp>
    <dsp:sp modelId="{74B01956-6125-4ADC-B0B2-4BDA1CBBCDA1}">
      <dsp:nvSpPr>
        <dsp:cNvPr id="0" name=""/>
        <dsp:cNvSpPr/>
      </dsp:nvSpPr>
      <dsp:spPr>
        <a:xfrm>
          <a:off x="6684761" y="3987453"/>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Arial" panose="020B0604020202020204" pitchFamily="34" charset="0"/>
              <a:cs typeface="Arial" panose="020B0604020202020204" pitchFamily="34" charset="0"/>
            </a:rPr>
            <a:t>rolling road (German: ROLA)</a:t>
          </a:r>
        </a:p>
      </dsp:txBody>
      <dsp:txXfrm>
        <a:off x="6708049" y="4010741"/>
        <a:ext cx="1543612" cy="748518"/>
      </dsp:txXfrm>
    </dsp:sp>
    <dsp:sp modelId="{72DE3FC7-ACC5-49C4-ACBE-3DAEC8AB201D}">
      <dsp:nvSpPr>
        <dsp:cNvPr id="0" name=""/>
        <dsp:cNvSpPr/>
      </dsp:nvSpPr>
      <dsp:spPr>
        <a:xfrm rot="2142401">
          <a:off x="1522531" y="3456645"/>
          <a:ext cx="783329" cy="27993"/>
        </a:xfrm>
        <a:custGeom>
          <a:avLst/>
          <a:gdLst/>
          <a:ahLst/>
          <a:cxnLst/>
          <a:rect l="0" t="0" r="0" b="0"/>
          <a:pathLst>
            <a:path>
              <a:moveTo>
                <a:pt x="0" y="13996"/>
              </a:moveTo>
              <a:lnTo>
                <a:pt x="783329" y="1399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1894613" y="3451059"/>
        <a:ext cx="39166" cy="39166"/>
      </dsp:txXfrm>
    </dsp:sp>
    <dsp:sp modelId="{F1E7AF30-C8F6-4915-8A84-65E8FA01A8DE}">
      <dsp:nvSpPr>
        <dsp:cNvPr id="0" name=""/>
        <dsp:cNvSpPr/>
      </dsp:nvSpPr>
      <dsp:spPr>
        <a:xfrm>
          <a:off x="2232233" y="3301684"/>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Arial" panose="020B0604020202020204" pitchFamily="34" charset="0"/>
              <a:cs typeface="Arial" panose="020B0604020202020204" pitchFamily="34" charset="0"/>
            </a:rPr>
            <a:t>other intermodal transport</a:t>
          </a:r>
        </a:p>
      </dsp:txBody>
      <dsp:txXfrm>
        <a:off x="2255521" y="3324972"/>
        <a:ext cx="1543612" cy="748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090198" y="-785678"/>
          <a:ext cx="6107861" cy="6107861"/>
        </a:xfrm>
        <a:prstGeom prst="blockArc">
          <a:avLst>
            <a:gd name="adj1" fmla="val 18900000"/>
            <a:gd name="adj2" fmla="val 2700000"/>
            <a:gd name="adj3" fmla="val 35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833922" y="648084"/>
          <a:ext cx="5622867"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de-DE" sz="2400" b="1" kern="1200" noProof="0" dirty="0">
              <a:latin typeface="Arial" panose="020B0604020202020204" pitchFamily="34" charset="0"/>
              <a:cs typeface="Arial" panose="020B0604020202020204" pitchFamily="34" charset="0"/>
            </a:rPr>
            <a:t>Transport processes</a:t>
          </a:r>
          <a:endParaRPr lang="de-DE" sz="1600" b="0" kern="1200" noProof="0" dirty="0">
            <a:latin typeface="Arial" panose="020B0604020202020204" pitchFamily="34" charset="0"/>
            <a:cs typeface="Arial" panose="020B0604020202020204" pitchFamily="34" charset="0"/>
          </a:endParaRPr>
        </a:p>
      </dsp:txBody>
      <dsp:txXfrm>
        <a:off x="833922" y="648084"/>
        <a:ext cx="5622867" cy="1295988"/>
      </dsp:txXfrm>
    </dsp:sp>
    <dsp:sp modelId="{C2A52F33-F895-4B2F-BC4C-05306D79D5F7}">
      <dsp:nvSpPr>
        <dsp:cNvPr id="0" name=""/>
        <dsp:cNvSpPr/>
      </dsp:nvSpPr>
      <dsp:spPr>
        <a:xfrm>
          <a:off x="23930" y="486086"/>
          <a:ext cx="1619985" cy="1619985"/>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8695A9E-DEC4-4017-93F1-AEB447FFD3DE}">
      <dsp:nvSpPr>
        <dsp:cNvPr id="0" name=""/>
        <dsp:cNvSpPr/>
      </dsp:nvSpPr>
      <dsp:spPr>
        <a:xfrm>
          <a:off x="833922" y="2592430"/>
          <a:ext cx="5622867"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t" anchorCtr="0">
          <a:noAutofit/>
        </a:bodyPr>
        <a:lstStyle/>
        <a:p>
          <a:pPr marL="0" lvl="0" indent="0" algn="l" defTabSz="1066800">
            <a:lnSpc>
              <a:spcPct val="90000"/>
            </a:lnSpc>
            <a:spcBef>
              <a:spcPct val="0"/>
            </a:spcBef>
            <a:spcAft>
              <a:spcPct val="35000"/>
            </a:spcAft>
            <a:buNone/>
          </a:pPr>
          <a:r>
            <a:rPr lang="de-DE" sz="2400" b="1" kern="1200" noProof="0" dirty="0">
              <a:latin typeface="Arial" panose="020B0604020202020204" pitchFamily="34" charset="0"/>
              <a:cs typeface="Arial" panose="020B0604020202020204" pitchFamily="34" charset="0"/>
            </a:rPr>
            <a:t>Combined transport (CT)</a:t>
          </a:r>
          <a:endParaRPr lang="de-DE" sz="1600" b="0" kern="1200" noProof="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de-DE" sz="2400" b="1" kern="1200" noProof="0" dirty="0" err="1">
              <a:latin typeface="Arial" panose="020B0604020202020204" pitchFamily="34" charset="0"/>
              <a:cs typeface="Arial" panose="020B0604020202020204" pitchFamily="34" charset="0"/>
            </a:rPr>
            <a:t>Unaccompanied</a:t>
          </a:r>
          <a:r>
            <a:rPr lang="de-DE" sz="2400" b="1" kern="1200" noProof="0" dirty="0">
              <a:latin typeface="Arial" panose="020B0604020202020204" pitchFamily="34" charset="0"/>
              <a:cs typeface="Arial" panose="020B0604020202020204" pitchFamily="34" charset="0"/>
            </a:rPr>
            <a:t> CT (UCT)</a:t>
          </a:r>
        </a:p>
        <a:p>
          <a:pPr marL="228600" lvl="1" indent="-228600" algn="l" defTabSz="1066800">
            <a:lnSpc>
              <a:spcPct val="90000"/>
            </a:lnSpc>
            <a:spcBef>
              <a:spcPct val="0"/>
            </a:spcBef>
            <a:spcAft>
              <a:spcPct val="15000"/>
            </a:spcAft>
            <a:buChar char="•"/>
          </a:pPr>
          <a:r>
            <a:rPr lang="de-DE" sz="2400" b="1" kern="1200" noProof="0" dirty="0" err="1">
              <a:latin typeface="Arial" panose="020B0604020202020204" pitchFamily="34" charset="0"/>
              <a:cs typeface="Arial" panose="020B0604020202020204" pitchFamily="34" charset="0"/>
            </a:rPr>
            <a:t>Accompanied</a:t>
          </a:r>
          <a:r>
            <a:rPr lang="de-DE" sz="2400" b="1" kern="1200" noProof="0" dirty="0">
              <a:latin typeface="Arial" panose="020B0604020202020204" pitchFamily="34" charset="0"/>
              <a:cs typeface="Arial" panose="020B0604020202020204" pitchFamily="34" charset="0"/>
            </a:rPr>
            <a:t> CT</a:t>
          </a:r>
        </a:p>
      </dsp:txBody>
      <dsp:txXfrm>
        <a:off x="833922" y="2592430"/>
        <a:ext cx="5622867" cy="1295988"/>
      </dsp:txXfrm>
    </dsp:sp>
    <dsp:sp modelId="{E248D709-53F8-47FC-B31D-98711ACBF6C0}">
      <dsp:nvSpPr>
        <dsp:cNvPr id="0" name=""/>
        <dsp:cNvSpPr/>
      </dsp:nvSpPr>
      <dsp:spPr>
        <a:xfrm>
          <a:off x="23930" y="2430432"/>
          <a:ext cx="1619985" cy="1619985"/>
        </a:xfrm>
        <a:prstGeom prst="ellipse">
          <a:avLst/>
        </a:prstGeom>
        <a:solidFill>
          <a:srgbClr val="787878"/>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286937-7D3D-4C2B-97B7-6534197FCA33}" type="datetimeFigureOut">
              <a:rPr lang="de-AT" smtClean="0"/>
              <a:t>10.08.2019</a:t>
            </a:fld>
            <a:endParaRPr lang="de-AT"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AE59F4-E9BF-48A2-9FD8-B661C1D80BC9}" type="slidenum">
              <a:rPr lang="de-AT" smtClean="0"/>
              <a:t>‹Nr.›</a:t>
            </a:fld>
            <a:endParaRPr lang="de-AT" dirty="0"/>
          </a:p>
        </p:txBody>
      </p:sp>
    </p:spTree>
    <p:extLst>
      <p:ext uri="{BB962C8B-B14F-4D97-AF65-F5344CB8AC3E}">
        <p14:creationId xmlns:p14="http://schemas.microsoft.com/office/powerpoint/2010/main" val="221366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3BCBD-4161-489E-85B0-276E88E0F5F7}" type="datetimeFigureOut">
              <a:rPr lang="de-AT" smtClean="0"/>
              <a:t>10.08.2019</a:t>
            </a:fld>
            <a:endParaRPr lang="de-AT"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Edit text master format</a:t>
            </a:r>
          </a:p>
          <a:p>
            <a:pPr lvl="1"/>
            <a:r>
              <a:rPr lang="de-DE"/>
              <a:t>Second level</a:t>
            </a:r>
          </a:p>
          <a:p>
            <a:pPr lvl="2"/>
            <a:r>
              <a:rPr lang="de-DE"/>
              <a:t>Third level</a:t>
            </a:r>
          </a:p>
          <a:p>
            <a:pPr lvl="3"/>
            <a:r>
              <a:rPr lang="de-DE"/>
              <a:t>Fourth level</a:t>
            </a:r>
          </a:p>
          <a:p>
            <a:pPr lvl="4"/>
            <a:r>
              <a:rPr lang="de-DE"/>
              <a:t>Fifth level</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937D2-6117-4881-B88D-D373CF5AE833}" type="slidenum">
              <a:rPr lang="de-AT" smtClean="0"/>
              <a:t>‹Nr.›</a:t>
            </a:fld>
            <a:endParaRPr lang="de-AT" dirty="0"/>
          </a:p>
        </p:txBody>
      </p:sp>
    </p:spTree>
    <p:extLst>
      <p:ext uri="{BB962C8B-B14F-4D97-AF65-F5344CB8AC3E}">
        <p14:creationId xmlns:p14="http://schemas.microsoft.com/office/powerpoint/2010/main" val="427518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CA9937D2-6117-4881-B88D-D373CF5AE833}" type="slidenum">
              <a:rPr lang="de-AT" smtClean="0"/>
              <a:t>1</a:t>
            </a:fld>
            <a:endParaRPr lang="de-AT" dirty="0"/>
          </a:p>
        </p:txBody>
      </p:sp>
    </p:spTree>
    <p:extLst>
      <p:ext uri="{BB962C8B-B14F-4D97-AF65-F5344CB8AC3E}">
        <p14:creationId xmlns:p14="http://schemas.microsoft.com/office/powerpoint/2010/main" val="1774168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Truck transports over long distances </a:t>
            </a:r>
            <a:r>
              <a:rPr lang="de-AT" dirty="0" err="1"/>
              <a:t>are</a:t>
            </a:r>
            <a:r>
              <a:rPr lang="de-AT" dirty="0"/>
              <a:t> </a:t>
            </a:r>
            <a:r>
              <a:rPr lang="de-AT" dirty="0" err="1"/>
              <a:t>transferred</a:t>
            </a:r>
            <a:r>
              <a:rPr lang="de-AT" dirty="0"/>
              <a:t> </a:t>
            </a:r>
            <a:r>
              <a:rPr lang="de-AT" dirty="0" err="1"/>
              <a:t>from</a:t>
            </a:r>
            <a:r>
              <a:rPr lang="de-AT" dirty="0"/>
              <a:t> </a:t>
            </a:r>
            <a:r>
              <a:rPr lang="de-AT" dirty="0" err="1"/>
              <a:t>road</a:t>
            </a:r>
            <a:r>
              <a:rPr lang="de-AT" dirty="0"/>
              <a:t> </a:t>
            </a:r>
            <a:r>
              <a:rPr lang="de-AT" dirty="0" err="1"/>
              <a:t>to</a:t>
            </a:r>
            <a:r>
              <a:rPr lang="de-AT" dirty="0"/>
              <a:t> </a:t>
            </a:r>
            <a:r>
              <a:rPr lang="de-AT" dirty="0" err="1"/>
              <a:t>rail</a:t>
            </a:r>
            <a:r>
              <a:rPr lang="de-AT" dirty="0"/>
              <a:t> </a:t>
            </a:r>
            <a:r>
              <a:rPr lang="de-AT" dirty="0" err="1"/>
              <a:t>by</a:t>
            </a:r>
            <a:r>
              <a:rPr lang="de-AT" dirty="0"/>
              <a:t> </a:t>
            </a:r>
            <a:r>
              <a:rPr lang="de-AT" dirty="0" err="1"/>
              <a:t>means</a:t>
            </a:r>
            <a:r>
              <a:rPr lang="de-AT" dirty="0"/>
              <a:t> of </a:t>
            </a:r>
            <a:r>
              <a:rPr lang="de-AT" dirty="0" err="1"/>
              <a:t>combined</a:t>
            </a:r>
            <a:r>
              <a:rPr lang="de-AT" dirty="0"/>
              <a:t> </a:t>
            </a:r>
            <a:r>
              <a:rPr lang="de-AT" dirty="0" err="1"/>
              <a:t>transport</a:t>
            </a:r>
            <a:r>
              <a:rPr lang="de-AT" dirty="0"/>
              <a:t>, i.e. truck pre-carriage or truck post-carriage usually only takes place over short distances.</a:t>
            </a:r>
          </a:p>
          <a:p>
            <a:r>
              <a:rPr lang="de-AT" dirty="0" err="1"/>
              <a:t>Between</a:t>
            </a:r>
            <a:r>
              <a:rPr lang="de-AT" dirty="0"/>
              <a:t> </a:t>
            </a:r>
            <a:r>
              <a:rPr lang="de-AT" dirty="0" err="1"/>
              <a:t>handling</a:t>
            </a:r>
            <a:r>
              <a:rPr lang="de-AT" dirty="0"/>
              <a:t> </a:t>
            </a:r>
            <a:r>
              <a:rPr lang="de-AT" dirty="0" err="1"/>
              <a:t>terminals</a:t>
            </a:r>
            <a:r>
              <a:rPr lang="de-AT" dirty="0"/>
              <a:t>, transport containers </a:t>
            </a:r>
            <a:r>
              <a:rPr lang="de-AT" dirty="0" err="1"/>
              <a:t>are</a:t>
            </a:r>
            <a:r>
              <a:rPr lang="de-AT" baseline="0" dirty="0"/>
              <a:t> </a:t>
            </a:r>
            <a:r>
              <a:rPr lang="de-AT" dirty="0" err="1"/>
              <a:t>carried</a:t>
            </a:r>
            <a:r>
              <a:rPr lang="de-AT" baseline="0" dirty="0"/>
              <a:t> by rail in the main leg, </a:t>
            </a:r>
            <a:r>
              <a:rPr lang="de-AT" baseline="0" dirty="0" err="1"/>
              <a:t>usually</a:t>
            </a:r>
            <a:r>
              <a:rPr lang="de-AT" baseline="0" dirty="0"/>
              <a:t> </a:t>
            </a:r>
            <a:r>
              <a:rPr lang="de-AT" baseline="0" dirty="0" err="1"/>
              <a:t>corresponding</a:t>
            </a:r>
            <a:r>
              <a:rPr lang="de-AT" baseline="0" dirty="0"/>
              <a:t> </a:t>
            </a:r>
            <a:r>
              <a:rPr lang="de-AT" baseline="0" dirty="0" err="1"/>
              <a:t>to</a:t>
            </a:r>
            <a:r>
              <a:rPr lang="de-AT" baseline="0" dirty="0"/>
              <a:t> </a:t>
            </a:r>
            <a:r>
              <a:rPr lang="de-AT" baseline="0" dirty="0" err="1"/>
              <a:t>longer</a:t>
            </a:r>
            <a:r>
              <a:rPr lang="de-AT" baseline="0" dirty="0"/>
              <a:t> </a:t>
            </a:r>
            <a:r>
              <a:rPr lang="de-AT" baseline="0" dirty="0" err="1"/>
              <a:t>distances</a:t>
            </a:r>
            <a:r>
              <a:rPr lang="de-AT" baseline="0" dirty="0"/>
              <a:t>.</a:t>
            </a:r>
          </a:p>
          <a:p>
            <a:r>
              <a:rPr lang="de-AT" baseline="0" dirty="0" err="1"/>
              <a:t>Increased</a:t>
            </a:r>
            <a:r>
              <a:rPr lang="de-AT" baseline="0" dirty="0"/>
              <a:t> </a:t>
            </a:r>
            <a:r>
              <a:rPr lang="de-AT" baseline="0" dirty="0" err="1"/>
              <a:t>logistical</a:t>
            </a:r>
            <a:r>
              <a:rPr lang="de-AT" baseline="0" dirty="0"/>
              <a:t> </a:t>
            </a:r>
            <a:r>
              <a:rPr lang="de-AT" baseline="0" dirty="0" err="1"/>
              <a:t>effort</a:t>
            </a:r>
            <a:r>
              <a:rPr lang="de-AT" baseline="0" dirty="0"/>
              <a:t> </a:t>
            </a:r>
            <a:r>
              <a:rPr lang="de-AT" dirty="0" err="1"/>
              <a:t>is</a:t>
            </a:r>
            <a:r>
              <a:rPr lang="de-AT" dirty="0"/>
              <a:t> a </a:t>
            </a:r>
            <a:r>
              <a:rPr lang="de-AT" dirty="0" err="1"/>
              <a:t>challenge</a:t>
            </a:r>
            <a:r>
              <a:rPr lang="de-AT" dirty="0"/>
              <a:t> </a:t>
            </a:r>
            <a:r>
              <a:rPr lang="de-AT" dirty="0" err="1"/>
              <a:t>for</a:t>
            </a:r>
            <a:r>
              <a:rPr lang="de-AT" dirty="0"/>
              <a:t> </a:t>
            </a:r>
            <a:r>
              <a:rPr lang="de-AT" dirty="0" err="1"/>
              <a:t>combined</a:t>
            </a:r>
            <a:r>
              <a:rPr lang="de-AT" dirty="0"/>
              <a:t> </a:t>
            </a:r>
            <a:r>
              <a:rPr lang="de-AT" dirty="0" err="1"/>
              <a:t>transport</a:t>
            </a:r>
            <a:r>
              <a:rPr lang="de-AT" dirty="0"/>
              <a:t>, </a:t>
            </a:r>
            <a:r>
              <a:rPr lang="de-AT" baseline="0" dirty="0"/>
              <a:t>which on the one hand </a:t>
            </a:r>
            <a:r>
              <a:rPr lang="de-AT" baseline="0" dirty="0" err="1"/>
              <a:t>results</a:t>
            </a:r>
            <a:r>
              <a:rPr lang="de-AT" baseline="0" dirty="0"/>
              <a:t> in </a:t>
            </a:r>
            <a:r>
              <a:rPr lang="de-AT" baseline="0" dirty="0" err="1"/>
              <a:t>costs</a:t>
            </a:r>
            <a:r>
              <a:rPr lang="de-AT" baseline="0" dirty="0"/>
              <a:t> </a:t>
            </a:r>
            <a:r>
              <a:rPr lang="de-AT" baseline="0" dirty="0" err="1"/>
              <a:t>for</a:t>
            </a:r>
            <a:r>
              <a:rPr lang="de-AT" baseline="0" dirty="0"/>
              <a:t> truck pre-carriage or truck post-</a:t>
            </a:r>
            <a:r>
              <a:rPr lang="de-AT" baseline="0" dirty="0" err="1"/>
              <a:t>carriage</a:t>
            </a:r>
            <a:r>
              <a:rPr lang="de-AT" baseline="0" dirty="0"/>
              <a:t> and on </a:t>
            </a:r>
            <a:r>
              <a:rPr lang="de-AT" baseline="0" dirty="0" err="1"/>
              <a:t>the</a:t>
            </a:r>
            <a:r>
              <a:rPr lang="de-AT" baseline="0" dirty="0"/>
              <a:t> </a:t>
            </a:r>
            <a:r>
              <a:rPr lang="de-AT" baseline="0" dirty="0" err="1"/>
              <a:t>other</a:t>
            </a:r>
            <a:r>
              <a:rPr lang="de-AT" baseline="0" dirty="0"/>
              <a:t>, in transhipment </a:t>
            </a:r>
            <a:r>
              <a:rPr lang="de-AT" baseline="0" dirty="0" err="1"/>
              <a:t>processes</a:t>
            </a:r>
            <a:r>
              <a:rPr lang="de-AT" baseline="0" dirty="0"/>
              <a:t> and loss of time as a result of the transhipment </a:t>
            </a:r>
            <a:r>
              <a:rPr lang="de-AT" baseline="0" dirty="0" err="1"/>
              <a:t>processes</a:t>
            </a:r>
            <a:r>
              <a:rPr lang="de-AT" baseline="0" dirty="0"/>
              <a:t>.</a:t>
            </a:r>
          </a:p>
          <a:p>
            <a:endParaRPr lang="de-AT" baseline="0" dirty="0"/>
          </a:p>
          <a:p>
            <a:r>
              <a:rPr lang="de-AT" baseline="0" dirty="0"/>
              <a:t>Cf. Becker (2014), p. 40</a:t>
            </a:r>
          </a:p>
          <a:p>
            <a:endParaRPr lang="de-AT" baseline="0" dirty="0"/>
          </a:p>
          <a:p>
            <a:r>
              <a:rPr lang="de-AT" dirty="0"/>
              <a:t>Images: DVZ (2017), online; </a:t>
            </a:r>
            <a:r>
              <a:rPr lang="de-AT" dirty="0" err="1"/>
              <a:t>vehicle</a:t>
            </a:r>
            <a:r>
              <a:rPr lang="de-AT" dirty="0"/>
              <a:t> </a:t>
            </a:r>
            <a:r>
              <a:rPr lang="de-AT" dirty="0" err="1"/>
              <a:t>images</a:t>
            </a:r>
            <a:r>
              <a:rPr lang="de-AT" dirty="0"/>
              <a:t> (2017), online; Verkehrsrundschau</a:t>
            </a:r>
            <a:r>
              <a:rPr lang="de-AT" baseline="0" dirty="0"/>
              <a:t> (2015),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10</a:t>
            </a:fld>
            <a:endParaRPr lang="de-AT" dirty="0"/>
          </a:p>
        </p:txBody>
      </p:sp>
    </p:spTree>
    <p:extLst>
      <p:ext uri="{BB962C8B-B14F-4D97-AF65-F5344CB8AC3E}">
        <p14:creationId xmlns:p14="http://schemas.microsoft.com/office/powerpoint/2010/main" val="660593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 </a:t>
            </a:r>
            <a:r>
              <a:rPr lang="de-AT" dirty="0" err="1"/>
              <a:t>unaccompanied</a:t>
            </a:r>
            <a:r>
              <a:rPr lang="de-AT" baseline="0" dirty="0"/>
              <a:t> combined transport (UCT), only the loading units are transferred from one mode of transport to another and </a:t>
            </a:r>
            <a:r>
              <a:rPr lang="de-AT" dirty="0" err="1"/>
              <a:t>carried</a:t>
            </a:r>
            <a:r>
              <a:rPr lang="de-AT" baseline="0" dirty="0"/>
              <a:t> </a:t>
            </a:r>
            <a:r>
              <a:rPr lang="de-AT" baseline="0" dirty="0" err="1"/>
              <a:t>onward</a:t>
            </a:r>
            <a:r>
              <a:rPr lang="de-AT" baseline="0" dirty="0"/>
              <a:t>. Driver and vehicle do not accompany the transport and are available for other tasks. At the destination of the main leg, e.g. at a transhipment terminal, suitable trucks and </a:t>
            </a:r>
            <a:r>
              <a:rPr lang="de-AT" baseline="0" dirty="0" err="1"/>
              <a:t>drivers</a:t>
            </a:r>
            <a:r>
              <a:rPr lang="de-AT" baseline="0" dirty="0"/>
              <a:t> must therefore be available for onward transport. The figure above illustrates the process flow in UCT.</a:t>
            </a:r>
          </a:p>
          <a:p>
            <a:r>
              <a:rPr lang="de-AT" baseline="0" dirty="0"/>
              <a:t>The most important transport units used in UCT are:</a:t>
            </a:r>
          </a:p>
          <a:p>
            <a:pPr marL="171450" indent="-171450">
              <a:buFont typeface="Arial" panose="020B0604020202020204" pitchFamily="34" charset="0"/>
              <a:buChar char="•"/>
            </a:pPr>
            <a:r>
              <a:rPr lang="de-AT" baseline="0" dirty="0" err="1"/>
              <a:t>containers</a:t>
            </a:r>
            <a:endParaRPr lang="de-AT" baseline="0" dirty="0"/>
          </a:p>
          <a:p>
            <a:pPr marL="171450" indent="-171450">
              <a:buFont typeface="Arial" panose="020B0604020202020204" pitchFamily="34" charset="0"/>
              <a:buChar char="•"/>
            </a:pPr>
            <a:r>
              <a:rPr lang="de-AT" baseline="0" dirty="0" err="1"/>
              <a:t>swap</a:t>
            </a:r>
            <a:r>
              <a:rPr lang="de-AT" baseline="0" dirty="0"/>
              <a:t> bodies and</a:t>
            </a:r>
          </a:p>
          <a:p>
            <a:pPr marL="171450" indent="-171450">
              <a:buFont typeface="Arial" panose="020B0604020202020204" pitchFamily="34" charset="0"/>
              <a:buChar char="•"/>
            </a:pPr>
            <a:r>
              <a:rPr lang="de-AT" baseline="0" dirty="0" err="1"/>
              <a:t>craneable</a:t>
            </a:r>
            <a:r>
              <a:rPr lang="de-AT" baseline="0" dirty="0"/>
              <a:t> semi-trailers.</a:t>
            </a:r>
          </a:p>
          <a:p>
            <a:pPr marL="0" indent="0">
              <a:buFont typeface="Arial" panose="020B0604020202020204" pitchFamily="34" charset="0"/>
              <a:buNone/>
            </a:pPr>
            <a:r>
              <a:rPr lang="de-AT" baseline="0" dirty="0"/>
              <a:t>Source: </a:t>
            </a:r>
            <a:r>
              <a:rPr lang="de-AT" baseline="0" dirty="0" err="1"/>
              <a:t>Gronalt</a:t>
            </a:r>
            <a:r>
              <a:rPr lang="de-AT" baseline="0" dirty="0"/>
              <a:t> et al (2010), p. 20 f.</a:t>
            </a:r>
          </a:p>
          <a:p>
            <a:endParaRPr lang="de-AT" dirty="0"/>
          </a:p>
          <a:p>
            <a:endParaRPr lang="de-AT" dirty="0"/>
          </a:p>
          <a:p>
            <a:r>
              <a:rPr lang="de-AT" dirty="0"/>
              <a:t>Image: </a:t>
            </a:r>
            <a:r>
              <a:rPr lang="de-AT" dirty="0" err="1"/>
              <a:t>Montansped</a:t>
            </a:r>
            <a:r>
              <a:rPr lang="de-AT" dirty="0"/>
              <a:t> (2017), online.</a:t>
            </a:r>
          </a:p>
        </p:txBody>
      </p:sp>
      <p:sp>
        <p:nvSpPr>
          <p:cNvPr id="4" name="Foliennummernplatzhalter 3"/>
          <p:cNvSpPr>
            <a:spLocks noGrp="1"/>
          </p:cNvSpPr>
          <p:nvPr>
            <p:ph type="sldNum" sz="quarter" idx="10"/>
          </p:nvPr>
        </p:nvSpPr>
        <p:spPr/>
        <p:txBody>
          <a:bodyPr/>
          <a:lstStyle/>
          <a:p>
            <a:fld id="{CA9937D2-6117-4881-B88D-D373CF5AE833}" type="slidenum">
              <a:rPr lang="de-AT" smtClean="0"/>
              <a:t>11</a:t>
            </a:fld>
            <a:endParaRPr lang="de-AT" dirty="0"/>
          </a:p>
        </p:txBody>
      </p:sp>
    </p:spTree>
    <p:extLst>
      <p:ext uri="{BB962C8B-B14F-4D97-AF65-F5344CB8AC3E}">
        <p14:creationId xmlns:p14="http://schemas.microsoft.com/office/powerpoint/2010/main" val="66846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latin typeface="Arial" panose="020B0604020202020204" pitchFamily="34" charset="0"/>
                <a:cs typeface="Arial" panose="020B0604020202020204" pitchFamily="34" charset="0"/>
              </a:rPr>
              <a:t>The container first gained importance at the beginning of the 1950s. </a:t>
            </a:r>
            <a:r>
              <a:rPr lang="de-AT" dirty="0" err="1">
                <a:latin typeface="Arial" panose="020B0604020202020204" pitchFamily="34" charset="0"/>
                <a:cs typeface="Arial" panose="020B0604020202020204" pitchFamily="34" charset="0"/>
              </a:rPr>
              <a:t>Until</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today</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the</a:t>
            </a:r>
            <a:r>
              <a:rPr lang="de-AT" dirty="0">
                <a:latin typeface="Arial" panose="020B0604020202020204" pitchFamily="34" charset="0"/>
                <a:cs typeface="Arial" panose="020B0604020202020204" pitchFamily="34" charset="0"/>
              </a:rPr>
              <a:t> American</a:t>
            </a:r>
            <a:r>
              <a:rPr lang="de-AT" baseline="0" dirty="0">
                <a:latin typeface="Arial" panose="020B0604020202020204" pitchFamily="34" charset="0"/>
                <a:cs typeface="Arial" panose="020B0604020202020204" pitchFamily="34" charset="0"/>
              </a:rPr>
              <a:t> origin </a:t>
            </a:r>
            <a:r>
              <a:rPr lang="de-AT" baseline="0" dirty="0" err="1">
                <a:latin typeface="Arial" panose="020B0604020202020204" pitchFamily="34" charset="0"/>
                <a:cs typeface="Arial" panose="020B0604020202020204" pitchFamily="34" charset="0"/>
              </a:rPr>
              <a:t>is</a:t>
            </a:r>
            <a:r>
              <a:rPr lang="de-AT" baseline="0" dirty="0">
                <a:latin typeface="Arial" panose="020B0604020202020204" pitchFamily="34" charset="0"/>
                <a:cs typeface="Arial" panose="020B0604020202020204" pitchFamily="34" charset="0"/>
              </a:rPr>
              <a:t> </a:t>
            </a:r>
            <a:r>
              <a:rPr lang="de-AT" baseline="0" dirty="0" err="1">
                <a:latin typeface="Arial" panose="020B0604020202020204" pitchFamily="34" charset="0"/>
                <a:cs typeface="Arial" panose="020B0604020202020204" pitchFamily="34" charset="0"/>
              </a:rPr>
              <a:t>reflected</a:t>
            </a:r>
            <a:r>
              <a:rPr lang="de-AT" baseline="0" dirty="0">
                <a:latin typeface="Arial" panose="020B0604020202020204" pitchFamily="34" charset="0"/>
                <a:cs typeface="Arial" panose="020B0604020202020204" pitchFamily="34" charset="0"/>
              </a:rPr>
              <a:t> in the measurements in foot ( ´ ). Advantages of the container are its standardization, robustness and resulting stackability. </a:t>
            </a:r>
            <a:r>
              <a:rPr lang="de-AT" baseline="0" dirty="0" err="1">
                <a:latin typeface="Arial" panose="020B0604020202020204" pitchFamily="34" charset="0"/>
                <a:cs typeface="Arial" panose="020B0604020202020204" pitchFamily="34" charset="0"/>
              </a:rPr>
              <a:t>Its</a:t>
            </a:r>
            <a:r>
              <a:rPr lang="de-AT" baseline="0" dirty="0">
                <a:latin typeface="Arial" panose="020B0604020202020204" pitchFamily="34" charset="0"/>
                <a:cs typeface="Arial" panose="020B0604020202020204" pitchFamily="34" charset="0"/>
              </a:rPr>
              <a:t> primary </a:t>
            </a:r>
            <a:r>
              <a:rPr lang="de-AT" baseline="0" dirty="0" err="1">
                <a:latin typeface="Arial" panose="020B0604020202020204" pitchFamily="34" charset="0"/>
                <a:cs typeface="Arial" panose="020B0604020202020204" pitchFamily="34" charset="0"/>
              </a:rPr>
              <a:t>disadvantage</a:t>
            </a:r>
            <a:r>
              <a:rPr lang="de-AT" baseline="0" dirty="0">
                <a:latin typeface="Arial" panose="020B0604020202020204" pitchFamily="34" charset="0"/>
                <a:cs typeface="Arial" panose="020B0604020202020204" pitchFamily="34" charset="0"/>
              </a:rPr>
              <a:t> </a:t>
            </a:r>
            <a:r>
              <a:rPr lang="de-AT" baseline="0" dirty="0" err="1">
                <a:latin typeface="Arial" panose="020B0604020202020204" pitchFamily="34" charset="0"/>
                <a:cs typeface="Arial" panose="020B0604020202020204" pitchFamily="34" charset="0"/>
              </a:rPr>
              <a:t>is</a:t>
            </a:r>
            <a:r>
              <a:rPr lang="de-AT" baseline="0"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in</a:t>
            </a:r>
            <a:r>
              <a:rPr lang="de-AT" baseline="0" dirty="0" err="1">
                <a:latin typeface="Arial" panose="020B0604020202020204" pitchFamily="34" charset="0"/>
                <a:cs typeface="Arial" panose="020B0604020202020204" pitchFamily="34" charset="0"/>
              </a:rPr>
              <a:t>compatibility</a:t>
            </a:r>
            <a:r>
              <a:rPr lang="de-AT" baseline="0" dirty="0">
                <a:latin typeface="Arial" panose="020B0604020202020204" pitchFamily="34" charset="0"/>
                <a:cs typeface="Arial" panose="020B0604020202020204" pitchFamily="34" charset="0"/>
              </a:rPr>
              <a:t> with Euro pallets, but also the fact that the container can only be parked on </a:t>
            </a:r>
            <a:r>
              <a:rPr lang="de-AT" baseline="0" dirty="0" err="1">
                <a:latin typeface="Arial" panose="020B0604020202020204" pitchFamily="34" charset="0"/>
                <a:cs typeface="Arial" panose="020B0604020202020204" pitchFamily="34" charset="0"/>
              </a:rPr>
              <a:t>the</a:t>
            </a:r>
            <a:r>
              <a:rPr lang="de-AT" baseline="0" dirty="0">
                <a:latin typeface="Arial" panose="020B0604020202020204" pitchFamily="34" charset="0"/>
                <a:cs typeface="Arial" panose="020B0604020202020204" pitchFamily="34" charset="0"/>
              </a:rPr>
              <a:t> </a:t>
            </a:r>
            <a:r>
              <a:rPr lang="de-AT" baseline="0" dirty="0" err="1">
                <a:latin typeface="Arial" panose="020B0604020202020204" pitchFamily="34" charset="0"/>
                <a:cs typeface="Arial" panose="020B0604020202020204" pitchFamily="34" charset="0"/>
              </a:rPr>
              <a:t>ground</a:t>
            </a:r>
            <a:r>
              <a:rPr lang="de-AT" baseline="0" dirty="0">
                <a:latin typeface="Arial" panose="020B0604020202020204" pitchFamily="34" charset="0"/>
                <a:cs typeface="Arial" panose="020B0604020202020204" pitchFamily="34" charset="0"/>
              </a:rPr>
              <a:t>, </a:t>
            </a:r>
            <a:r>
              <a:rPr lang="de-AT" baseline="0" dirty="0" err="1">
                <a:latin typeface="Arial" panose="020B0604020202020204" pitchFamily="34" charset="0"/>
                <a:cs typeface="Arial" panose="020B0604020202020204" pitchFamily="34" charset="0"/>
              </a:rPr>
              <a:t>making</a:t>
            </a:r>
            <a:r>
              <a:rPr lang="de-AT" baseline="0"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loading</a:t>
            </a:r>
            <a:r>
              <a:rPr lang="de-AT" dirty="0">
                <a:latin typeface="Arial" panose="020B0604020202020204" pitchFamily="34" charset="0"/>
                <a:cs typeface="Arial" panose="020B0604020202020204" pitchFamily="34" charset="0"/>
              </a:rPr>
              <a:t> and </a:t>
            </a:r>
            <a:r>
              <a:rPr lang="de-AT" dirty="0" err="1">
                <a:latin typeface="Arial" panose="020B0604020202020204" pitchFamily="34" charset="0"/>
                <a:cs typeface="Arial" panose="020B0604020202020204" pitchFamily="34" charset="0"/>
              </a:rPr>
              <a:t>unloading</a:t>
            </a:r>
            <a:r>
              <a:rPr lang="de-AT" baseline="0" dirty="0">
                <a:latin typeface="Arial" panose="020B0604020202020204" pitchFamily="34" charset="0"/>
                <a:cs typeface="Arial" panose="020B0604020202020204" pitchFamily="34" charset="0"/>
              </a:rPr>
              <a:t> </a:t>
            </a:r>
            <a:r>
              <a:rPr lang="de-AT" baseline="0" dirty="0" err="1">
                <a:latin typeface="Arial" panose="020B0604020202020204" pitchFamily="34" charset="0"/>
                <a:cs typeface="Arial" panose="020B0604020202020204" pitchFamily="34" charset="0"/>
              </a:rPr>
              <a:t>frequently</a:t>
            </a:r>
            <a:r>
              <a:rPr lang="de-AT" baseline="0" dirty="0">
                <a:latin typeface="Arial" panose="020B0604020202020204" pitchFamily="34" charset="0"/>
                <a:cs typeface="Arial" panose="020B0604020202020204" pitchFamily="34" charset="0"/>
              </a:rPr>
              <a:t> </a:t>
            </a:r>
            <a:r>
              <a:rPr lang="de-AT" baseline="0" dirty="0" err="1">
                <a:latin typeface="Arial" panose="020B0604020202020204" pitchFamily="34" charset="0"/>
                <a:cs typeface="Arial" panose="020B0604020202020204" pitchFamily="34" charset="0"/>
              </a:rPr>
              <a:t>difficult</a:t>
            </a:r>
            <a:r>
              <a:rPr lang="de-AT" dirty="0">
                <a:latin typeface="Arial" panose="020B0604020202020204" pitchFamily="34" charset="0"/>
                <a:cs typeface="Arial" panose="020B0604020202020204" pitchFamily="34" charset="0"/>
              </a:rPr>
              <a:t>.</a:t>
            </a:r>
            <a:endParaRPr lang="de-AT" baseline="0" dirty="0">
              <a:latin typeface="Arial" panose="020B0604020202020204" pitchFamily="34" charset="0"/>
              <a:cs typeface="Arial" panose="020B0604020202020204" pitchFamily="34" charset="0"/>
            </a:endParaRPr>
          </a:p>
          <a:p>
            <a:r>
              <a:rPr lang="de-AT" baseline="0" dirty="0" err="1">
                <a:latin typeface="Arial" panose="020B0604020202020204" pitchFamily="34" charset="0"/>
                <a:cs typeface="Arial" panose="020B0604020202020204" pitchFamily="34" charset="0"/>
              </a:rPr>
              <a:t>According</a:t>
            </a:r>
            <a:r>
              <a:rPr lang="de-AT" baseline="0" dirty="0">
                <a:latin typeface="Arial" panose="020B0604020202020204" pitchFamily="34" charset="0"/>
                <a:cs typeface="Arial" panose="020B0604020202020204" pitchFamily="34" charset="0"/>
              </a:rPr>
              <a:t> to ISO-Norma </a:t>
            </a:r>
            <a:r>
              <a:rPr lang="de-AT" baseline="0" dirty="0" err="1">
                <a:latin typeface="Arial" panose="020B0604020202020204" pitchFamily="34" charset="0"/>
                <a:cs typeface="Arial" panose="020B0604020202020204" pitchFamily="34" charset="0"/>
              </a:rPr>
              <a:t>the</a:t>
            </a:r>
            <a:r>
              <a:rPr lang="de-AT" baseline="0" dirty="0">
                <a:latin typeface="Arial" panose="020B0604020202020204" pitchFamily="34" charset="0"/>
                <a:cs typeface="Arial" panose="020B0604020202020204" pitchFamily="34" charset="0"/>
              </a:rPr>
              <a:t> </a:t>
            </a:r>
            <a:r>
              <a:rPr lang="de-AT" baseline="0" dirty="0" err="1">
                <a:latin typeface="Arial" panose="020B0604020202020204" pitchFamily="34" charset="0"/>
                <a:cs typeface="Arial" panose="020B0604020202020204" pitchFamily="34" charset="0"/>
              </a:rPr>
              <a:t>container</a:t>
            </a:r>
            <a:r>
              <a:rPr lang="de-AT" baseline="0" dirty="0">
                <a:latin typeface="Arial" panose="020B0604020202020204" pitchFamily="34" charset="0"/>
                <a:cs typeface="Arial" panose="020B0604020202020204" pitchFamily="34" charset="0"/>
              </a:rPr>
              <a:t> (International Standardisation Organisation) is the best known loading unit, with the vast majority of containers having a length of 20 or 40 feet. Their dimensions are primarily oriented towards seagoing vessels.</a:t>
            </a:r>
          </a:p>
          <a:p>
            <a:r>
              <a:rPr lang="de-AT" dirty="0">
                <a:latin typeface="Arial" panose="020B0604020202020204" pitchFamily="34" charset="0"/>
                <a:cs typeface="Arial" panose="020B0604020202020204" pitchFamily="34" charset="0"/>
              </a:rPr>
              <a:t>The internal dimensions of ISO containers do not permit optimum </a:t>
            </a:r>
            <a:r>
              <a:rPr lang="de-AT" dirty="0" err="1">
                <a:latin typeface="Arial" panose="020B0604020202020204" pitchFamily="34" charset="0"/>
                <a:cs typeface="Arial" panose="020B0604020202020204" pitchFamily="34" charset="0"/>
              </a:rPr>
              <a:t>use</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of</a:t>
            </a:r>
            <a:r>
              <a:rPr lang="de-AT" dirty="0">
                <a:latin typeface="Arial" panose="020B0604020202020204" pitchFamily="34" charset="0"/>
                <a:cs typeface="Arial" panose="020B0604020202020204" pitchFamily="34" charset="0"/>
              </a:rPr>
              <a:t> cargo </a:t>
            </a:r>
            <a:r>
              <a:rPr lang="de-AT" dirty="0" err="1">
                <a:latin typeface="Arial" panose="020B0604020202020204" pitchFamily="34" charset="0"/>
                <a:cs typeface="Arial" panose="020B0604020202020204" pitchFamily="34" charset="0"/>
              </a:rPr>
              <a:t>space</a:t>
            </a:r>
            <a:r>
              <a:rPr lang="de-AT" baseline="0" dirty="0">
                <a:latin typeface="Arial" panose="020B0604020202020204" pitchFamily="34" charset="0"/>
                <a:cs typeface="Arial" panose="020B0604020202020204" pitchFamily="34" charset="0"/>
              </a:rPr>
              <a:t> </a:t>
            </a:r>
            <a:r>
              <a:rPr lang="de-AT" baseline="0" dirty="0" err="1">
                <a:latin typeface="Arial" panose="020B0604020202020204" pitchFamily="34" charset="0"/>
                <a:cs typeface="Arial" panose="020B0604020202020204" pitchFamily="34" charset="0"/>
              </a:rPr>
              <a:t>with</a:t>
            </a:r>
            <a:r>
              <a:rPr lang="de-AT" baseline="0" dirty="0">
                <a:latin typeface="Arial" panose="020B0604020202020204" pitchFamily="34" charset="0"/>
                <a:cs typeface="Arial" panose="020B0604020202020204" pitchFamily="34" charset="0"/>
              </a:rPr>
              <a:t> Euro pallets widely used in Europe (use of the internal surface area for 20-foot containers: 78%, for 40-foot containers: 85%).</a:t>
            </a:r>
          </a:p>
          <a:p>
            <a:r>
              <a:rPr lang="de-AT" dirty="0">
                <a:latin typeface="Arial" panose="020B0604020202020204" pitchFamily="34" charset="0"/>
                <a:cs typeface="Arial" panose="020B0604020202020204" pitchFamily="34" charset="0"/>
              </a:rPr>
              <a:t>An inland container (according to UIC standard)</a:t>
            </a:r>
            <a:r>
              <a:rPr lang="de-AT" baseline="0" dirty="0">
                <a:latin typeface="Arial" panose="020B0604020202020204" pitchFamily="34" charset="0"/>
                <a:cs typeface="Arial" panose="020B0604020202020204" pitchFamily="34" charset="0"/>
              </a:rPr>
              <a:t> is a container which has been adapted to European dimensions. With a width of up to 2.55 metres, they correspond to the maximum </a:t>
            </a:r>
            <a:r>
              <a:rPr lang="de-AT" dirty="0">
                <a:latin typeface="Arial" panose="020B0604020202020204" pitchFamily="34" charset="0"/>
                <a:cs typeface="Arial" panose="020B0604020202020204" pitchFamily="34" charset="0"/>
              </a:rPr>
              <a:t>legal</a:t>
            </a:r>
            <a:r>
              <a:rPr lang="de-AT" baseline="0" dirty="0">
                <a:latin typeface="Arial" panose="020B0604020202020204" pitchFamily="34" charset="0"/>
                <a:cs typeface="Arial" panose="020B0604020202020204" pitchFamily="34" charset="0"/>
              </a:rPr>
              <a:t> width of road vehicles and </a:t>
            </a:r>
            <a:r>
              <a:rPr lang="de-AT" baseline="0" dirty="0" err="1">
                <a:latin typeface="Arial" panose="020B0604020202020204" pitchFamily="34" charset="0"/>
                <a:cs typeface="Arial" panose="020B0604020202020204" pitchFamily="34" charset="0"/>
              </a:rPr>
              <a:t>the</a:t>
            </a:r>
            <a:r>
              <a:rPr lang="de-AT" baseline="0" dirty="0">
                <a:latin typeface="Arial" panose="020B0604020202020204" pitchFamily="34" charset="0"/>
                <a:cs typeface="Arial" panose="020B0604020202020204" pitchFamily="34" charset="0"/>
              </a:rPr>
              <a:t> </a:t>
            </a:r>
            <a:r>
              <a:rPr lang="de-AT" baseline="0" dirty="0" err="1">
                <a:latin typeface="Arial" panose="020B0604020202020204" pitchFamily="34" charset="0"/>
                <a:cs typeface="Arial" panose="020B0604020202020204" pitchFamily="34" charset="0"/>
              </a:rPr>
              <a:t>loading</a:t>
            </a:r>
            <a:r>
              <a:rPr lang="de-AT" baseline="0" dirty="0">
                <a:latin typeface="Arial" panose="020B0604020202020204" pitchFamily="34" charset="0"/>
                <a:cs typeface="Arial" panose="020B0604020202020204" pitchFamily="34" charset="0"/>
              </a:rPr>
              <a:t> gauge of the railways. Thus, they adapt better to the </a:t>
            </a:r>
            <a:r>
              <a:rPr lang="de-AT" baseline="0" dirty="0" err="1">
                <a:latin typeface="Arial" panose="020B0604020202020204" pitchFamily="34" charset="0"/>
                <a:cs typeface="Arial" panose="020B0604020202020204" pitchFamily="34" charset="0"/>
              </a:rPr>
              <a:t>conditions</a:t>
            </a:r>
            <a:r>
              <a:rPr lang="de-AT" baseline="0" dirty="0">
                <a:latin typeface="Arial" panose="020B0604020202020204" pitchFamily="34" charset="0"/>
                <a:cs typeface="Arial" panose="020B0604020202020204" pitchFamily="34" charset="0"/>
              </a:rPr>
              <a:t> </a:t>
            </a:r>
            <a:r>
              <a:rPr lang="de-AT" baseline="0" dirty="0" err="1">
                <a:latin typeface="Arial" panose="020B0604020202020204" pitchFamily="34" charset="0"/>
                <a:cs typeface="Arial" panose="020B0604020202020204" pitchFamily="34" charset="0"/>
              </a:rPr>
              <a:t>of</a:t>
            </a:r>
            <a:r>
              <a:rPr lang="de-AT" baseline="0" dirty="0">
                <a:latin typeface="Arial" panose="020B0604020202020204" pitchFamily="34" charset="0"/>
                <a:cs typeface="Arial" panose="020B0604020202020204" pitchFamily="34" charset="0"/>
              </a:rPr>
              <a:t> European infrastructure and are much more suitable for loading Euro pallets than sea containers with an internal width of 2,420 to 2,440 millimetres.</a:t>
            </a:r>
          </a:p>
          <a:p>
            <a:r>
              <a:rPr lang="de-AT" baseline="0" dirty="0">
                <a:latin typeface="Arial" panose="020B0604020202020204" pitchFamily="34" charset="0"/>
                <a:cs typeface="Arial" panose="020B0604020202020204" pitchFamily="34" charset="0"/>
              </a:rPr>
              <a:t>See </a:t>
            </a:r>
            <a:r>
              <a:rPr lang="de-AT" baseline="0" dirty="0" err="1">
                <a:latin typeface="Arial" panose="020B0604020202020204" pitchFamily="34" charset="0"/>
                <a:cs typeface="Arial" panose="020B0604020202020204" pitchFamily="34" charset="0"/>
              </a:rPr>
              <a:t>Gronalt</a:t>
            </a:r>
            <a:r>
              <a:rPr lang="de-AT" baseline="0" dirty="0">
                <a:latin typeface="Arial" panose="020B0604020202020204" pitchFamily="34" charset="0"/>
                <a:cs typeface="Arial" panose="020B0604020202020204" pitchFamily="34" charset="0"/>
              </a:rPr>
              <a:t> et al (2010), p. 51ff.</a:t>
            </a:r>
          </a:p>
          <a:p>
            <a:endParaRPr lang="de-AT"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err="1">
                <a:latin typeface="Arial" panose="020B0604020202020204" pitchFamily="34" charset="0"/>
                <a:cs typeface="Arial" panose="020B0604020202020204" pitchFamily="34" charset="0"/>
              </a:rPr>
              <a:t>Dimensions</a:t>
            </a:r>
            <a:r>
              <a:rPr lang="de-AT" baseline="0"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Shippingcontainers</a:t>
            </a:r>
            <a:r>
              <a:rPr lang="de-AT" dirty="0">
                <a:latin typeface="Arial" panose="020B0604020202020204" pitchFamily="34" charset="0"/>
                <a:cs typeface="Arial" panose="020B0604020202020204" pitchFamily="34" charset="0"/>
              </a:rPr>
              <a:t> (2017), online.</a:t>
            </a:r>
            <a:endParaRPr lang="de-AT" baseline="0" dirty="0">
              <a:latin typeface="Arial" panose="020B0604020202020204" pitchFamily="34" charset="0"/>
              <a:cs typeface="Arial" panose="020B0604020202020204" pitchFamily="34" charset="0"/>
            </a:endParaRPr>
          </a:p>
          <a:p>
            <a:r>
              <a:rPr lang="de-AT" dirty="0">
                <a:latin typeface="Arial" panose="020B0604020202020204" pitchFamily="34" charset="0"/>
                <a:cs typeface="Arial" panose="020B0604020202020204" pitchFamily="34" charset="0"/>
              </a:rPr>
              <a:t>Images</a:t>
            </a:r>
            <a:r>
              <a:rPr lang="de-AT" baseline="0" dirty="0">
                <a:latin typeface="Arial" panose="020B0604020202020204" pitchFamily="34" charset="0"/>
                <a:cs typeface="Arial" panose="020B0604020202020204" pitchFamily="34" charset="0"/>
              </a:rPr>
              <a:t>: </a:t>
            </a:r>
            <a:r>
              <a:rPr lang="de-AT" baseline="0" dirty="0" err="1">
                <a:latin typeface="Arial" panose="020B0604020202020204" pitchFamily="34" charset="0"/>
                <a:cs typeface="Arial" panose="020B0604020202020204" pitchFamily="34" charset="0"/>
              </a:rPr>
              <a:t>Carucontainers</a:t>
            </a:r>
            <a:r>
              <a:rPr lang="de-AT" baseline="0" dirty="0">
                <a:latin typeface="Arial" panose="020B0604020202020204" pitchFamily="34" charset="0"/>
                <a:cs typeface="Arial" panose="020B0604020202020204" pitchFamily="34" charset="0"/>
              </a:rPr>
              <a:t> (2017), online.</a:t>
            </a:r>
            <a:endParaRPr lang="de-AT"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A9937D2-6117-4881-B88D-D373CF5AE833}" type="slidenum">
              <a:rPr lang="de-AT" smtClean="0"/>
              <a:t>12</a:t>
            </a:fld>
            <a:endParaRPr lang="de-AT" dirty="0"/>
          </a:p>
        </p:txBody>
      </p:sp>
    </p:spTree>
    <p:extLst>
      <p:ext uri="{BB962C8B-B14F-4D97-AF65-F5344CB8AC3E}">
        <p14:creationId xmlns:p14="http://schemas.microsoft.com/office/powerpoint/2010/main" val="2874831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a:t>Flat</a:t>
            </a:r>
            <a:r>
              <a:rPr lang="de-AT" b="1" baseline="0" dirty="0"/>
              <a:t> containers </a:t>
            </a:r>
            <a:r>
              <a:rPr lang="de-AT" baseline="0" dirty="0" err="1"/>
              <a:t>are</a:t>
            </a:r>
            <a:r>
              <a:rPr lang="de-AT" baseline="0" dirty="0"/>
              <a:t> </a:t>
            </a:r>
            <a:r>
              <a:rPr lang="de-AT" dirty="0" err="1"/>
              <a:t>used</a:t>
            </a:r>
            <a:r>
              <a:rPr lang="de-AT" dirty="0"/>
              <a:t> </a:t>
            </a:r>
            <a:r>
              <a:rPr lang="de-AT" baseline="0" dirty="0" err="1"/>
              <a:t>for</a:t>
            </a:r>
            <a:r>
              <a:rPr lang="de-AT" baseline="0" dirty="0"/>
              <a:t> particularly heavy </a:t>
            </a:r>
            <a:r>
              <a:rPr lang="de-AT" baseline="0" dirty="0" err="1"/>
              <a:t>goods</a:t>
            </a:r>
            <a:r>
              <a:rPr lang="de-AT" dirty="0"/>
              <a:t>,</a:t>
            </a:r>
            <a:r>
              <a:rPr lang="de-AT" baseline="0" dirty="0"/>
              <a:t> available in a variety of designs, e.g. with fixed or foldable end walls, with floors of different heights, etc.</a:t>
            </a:r>
          </a:p>
          <a:p>
            <a:r>
              <a:rPr lang="de-AT" b="1" dirty="0"/>
              <a:t>Open Top Containers</a:t>
            </a:r>
            <a:r>
              <a:rPr lang="de-AT" dirty="0"/>
              <a:t> are open at the top and</a:t>
            </a:r>
            <a:r>
              <a:rPr lang="de-AT" baseline="0" dirty="0"/>
              <a:t> are</a:t>
            </a:r>
            <a:r>
              <a:rPr lang="de-AT" dirty="0"/>
              <a:t> therefore suitable for transporting goods that are insensitive to weather conditions. </a:t>
            </a:r>
            <a:r>
              <a:rPr lang="de-AT" baseline="0" dirty="0"/>
              <a:t>They can be covered </a:t>
            </a:r>
            <a:r>
              <a:rPr lang="de-AT" baseline="0" dirty="0" err="1"/>
              <a:t>with</a:t>
            </a:r>
            <a:r>
              <a:rPr lang="de-AT" baseline="0" dirty="0"/>
              <a:t> </a:t>
            </a:r>
            <a:r>
              <a:rPr lang="de-AT" baseline="0" dirty="0" err="1"/>
              <a:t>nets</a:t>
            </a:r>
            <a:r>
              <a:rPr lang="de-AT" baseline="0" dirty="0"/>
              <a:t> </a:t>
            </a:r>
            <a:r>
              <a:rPr lang="de-AT" baseline="0" dirty="0" err="1"/>
              <a:t>or</a:t>
            </a:r>
            <a:r>
              <a:rPr lang="de-AT" baseline="0" dirty="0"/>
              <a:t> </a:t>
            </a:r>
            <a:r>
              <a:rPr lang="de-AT" baseline="0" dirty="0" err="1"/>
              <a:t>tarpaulins</a:t>
            </a:r>
            <a:r>
              <a:rPr lang="de-AT" baseline="0" dirty="0"/>
              <a:t>.</a:t>
            </a:r>
          </a:p>
          <a:p>
            <a:r>
              <a:rPr lang="de-AT" b="1" dirty="0"/>
              <a:t>High Cube containers are </a:t>
            </a:r>
            <a:r>
              <a:rPr lang="de-AT" baseline="0" dirty="0"/>
              <a:t>suitable</a:t>
            </a:r>
            <a:r>
              <a:rPr lang="de-AT" dirty="0"/>
              <a:t> for specifically</a:t>
            </a:r>
            <a:r>
              <a:rPr lang="de-AT" baseline="0" dirty="0"/>
              <a:t> light but voluminous goods, </a:t>
            </a:r>
            <a:r>
              <a:rPr lang="de-AT" baseline="0" dirty="0" err="1"/>
              <a:t>whose</a:t>
            </a:r>
            <a:r>
              <a:rPr lang="de-AT" baseline="0" dirty="0"/>
              <a:t> </a:t>
            </a:r>
            <a:r>
              <a:rPr lang="de-AT" baseline="0" dirty="0" err="1"/>
              <a:t>structure</a:t>
            </a:r>
            <a:r>
              <a:rPr lang="de-AT" baseline="0" dirty="0"/>
              <a:t> </a:t>
            </a:r>
            <a:r>
              <a:rPr lang="de-AT" baseline="0" dirty="0" err="1"/>
              <a:t>resembles</a:t>
            </a:r>
            <a:r>
              <a:rPr lang="de-AT" baseline="0" dirty="0"/>
              <a:t> </a:t>
            </a:r>
            <a:r>
              <a:rPr lang="de-AT" baseline="0" dirty="0" err="1"/>
              <a:t>standard</a:t>
            </a:r>
            <a:r>
              <a:rPr lang="de-AT" baseline="0" dirty="0"/>
              <a:t> </a:t>
            </a:r>
            <a:r>
              <a:rPr lang="de-AT" baseline="0" dirty="0" err="1"/>
              <a:t>containers</a:t>
            </a:r>
            <a:r>
              <a:rPr lang="de-AT" baseline="0" dirty="0"/>
              <a:t> but </a:t>
            </a:r>
            <a:r>
              <a:rPr lang="de-AT" baseline="0" dirty="0" err="1"/>
              <a:t>which</a:t>
            </a:r>
            <a:r>
              <a:rPr lang="de-AT" baseline="0" dirty="0"/>
              <a:t> </a:t>
            </a:r>
            <a:r>
              <a:rPr lang="de-AT" baseline="0" dirty="0" err="1"/>
              <a:t>are</a:t>
            </a:r>
            <a:r>
              <a:rPr lang="de-AT" baseline="0" dirty="0"/>
              <a:t> </a:t>
            </a:r>
            <a:r>
              <a:rPr lang="de-AT" baseline="0" dirty="0" err="1"/>
              <a:t>built</a:t>
            </a:r>
            <a:r>
              <a:rPr lang="de-AT" baseline="0" dirty="0"/>
              <a:t> </a:t>
            </a:r>
            <a:r>
              <a:rPr lang="de-AT" baseline="0" dirty="0" err="1"/>
              <a:t>slightly</a:t>
            </a:r>
            <a:r>
              <a:rPr lang="de-AT" baseline="0" dirty="0"/>
              <a:t> </a:t>
            </a:r>
            <a:r>
              <a:rPr lang="de-AT" baseline="0" dirty="0" err="1"/>
              <a:t>higher</a:t>
            </a:r>
            <a:r>
              <a:rPr lang="de-AT" baseline="0" dirty="0"/>
              <a:t>.</a:t>
            </a:r>
          </a:p>
          <a:p>
            <a:r>
              <a:rPr lang="de-AT" b="1" baseline="0" dirty="0"/>
              <a:t>Refrigerated containers</a:t>
            </a:r>
            <a:r>
              <a:rPr lang="de-AT" baseline="0" dirty="0"/>
              <a:t> ("</a:t>
            </a:r>
            <a:r>
              <a:rPr lang="de-AT" baseline="0" dirty="0" err="1"/>
              <a:t>reefers</a:t>
            </a:r>
            <a:r>
              <a:rPr lang="de-AT" baseline="0" dirty="0"/>
              <a:t>") are equipped with their own </a:t>
            </a:r>
            <a:r>
              <a:rPr lang="de-AT" baseline="0" dirty="0" err="1"/>
              <a:t>electrical</a:t>
            </a:r>
            <a:r>
              <a:rPr lang="de-AT" baseline="0" dirty="0"/>
              <a:t> </a:t>
            </a:r>
            <a:r>
              <a:rPr lang="de-AT" baseline="0" dirty="0" err="1"/>
              <a:t>unit</a:t>
            </a:r>
            <a:r>
              <a:rPr lang="de-AT" baseline="0" dirty="0"/>
              <a:t>, </a:t>
            </a:r>
            <a:r>
              <a:rPr lang="de-AT" baseline="0" dirty="0" err="1"/>
              <a:t>thus</a:t>
            </a:r>
            <a:r>
              <a:rPr lang="de-AT" baseline="0" dirty="0"/>
              <a:t> </a:t>
            </a:r>
            <a:r>
              <a:rPr lang="de-AT" baseline="0" dirty="0" err="1"/>
              <a:t>enabling</a:t>
            </a:r>
            <a:r>
              <a:rPr lang="de-AT" baseline="0" dirty="0"/>
              <a:t> transport of </a:t>
            </a:r>
            <a:r>
              <a:rPr lang="de-AT" baseline="0" dirty="0" err="1"/>
              <a:t>temperature-controlled</a:t>
            </a:r>
            <a:r>
              <a:rPr lang="de-AT" baseline="0" dirty="0"/>
              <a:t> </a:t>
            </a:r>
            <a:r>
              <a:rPr lang="de-AT" baseline="0" dirty="0" err="1"/>
              <a:t>goods</a:t>
            </a:r>
            <a:r>
              <a:rPr lang="de-AT" baseline="0" dirty="0"/>
              <a:t>.</a:t>
            </a:r>
          </a:p>
          <a:p>
            <a:r>
              <a:rPr lang="de-AT" baseline="0" dirty="0"/>
              <a:t>See </a:t>
            </a:r>
            <a:r>
              <a:rPr lang="de-AT" baseline="0" dirty="0" err="1"/>
              <a:t>Gronalt</a:t>
            </a:r>
            <a:r>
              <a:rPr lang="de-AT" baseline="0" dirty="0"/>
              <a:t> et al (2010), p. 53ff.</a:t>
            </a:r>
            <a:endParaRPr lang="de-AT" dirty="0"/>
          </a:p>
          <a:p>
            <a:endParaRPr lang="de-AT" dirty="0"/>
          </a:p>
          <a:p>
            <a:r>
              <a:rPr lang="de-AT" dirty="0"/>
              <a:t>Images: </a:t>
            </a:r>
            <a:r>
              <a:rPr lang="de-AT" dirty="0" err="1"/>
              <a:t>Shippingcontainers</a:t>
            </a:r>
            <a:r>
              <a:rPr lang="de-AT" dirty="0"/>
              <a:t> (2017), online.</a:t>
            </a:r>
          </a:p>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13</a:t>
            </a:fld>
            <a:endParaRPr lang="de-AT" dirty="0"/>
          </a:p>
        </p:txBody>
      </p:sp>
    </p:spTree>
    <p:extLst>
      <p:ext uri="{BB962C8B-B14F-4D97-AF65-F5344CB8AC3E}">
        <p14:creationId xmlns:p14="http://schemas.microsoft.com/office/powerpoint/2010/main" val="3931339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aseline="0" dirty="0"/>
              <a:t>A swap body is an exchangeable load carrier which can be separated from the carrier vehicle, e.g. truck. Their development was influenced by the European road haulage industry. Therefore, Euro pallets are usually fully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Other </a:t>
            </a:r>
            <a:r>
              <a:rPr lang="de-AT" dirty="0" err="1"/>
              <a:t>terms</a:t>
            </a:r>
            <a:r>
              <a:rPr lang="de-AT" dirty="0"/>
              <a:t> for swap bodies</a:t>
            </a:r>
            <a:r>
              <a:rPr lang="de-AT" baseline="0" dirty="0"/>
              <a:t> are: swap body, </a:t>
            </a:r>
            <a:r>
              <a:rPr lang="de-AT" baseline="0" dirty="0" err="1"/>
              <a:t>swap</a:t>
            </a:r>
            <a:r>
              <a:rPr lang="de-AT" baseline="0" dirty="0"/>
              <a:t> </a:t>
            </a:r>
            <a:r>
              <a:rPr lang="de-AT" baseline="0" dirty="0" err="1"/>
              <a:t>trailer</a:t>
            </a:r>
            <a:r>
              <a:rPr lang="de-AT" baseline="0" dirty="0"/>
              <a:t>, </a:t>
            </a:r>
            <a:r>
              <a:rPr lang="de-AT" baseline="0" dirty="0" err="1"/>
              <a:t>demount</a:t>
            </a:r>
            <a:r>
              <a:rPr lang="de-AT" baseline="0" dirty="0"/>
              <a:t> </a:t>
            </a:r>
            <a:r>
              <a:rPr lang="de-AT" baseline="0" dirty="0" err="1"/>
              <a:t>body</a:t>
            </a:r>
            <a:r>
              <a:rPr lang="de-AT" baseline="0" dirty="0"/>
              <a:t>.</a:t>
            </a:r>
          </a:p>
          <a:p>
            <a:r>
              <a:rPr lang="de-AT" baseline="0" dirty="0"/>
              <a:t>A basic distinction can be made between "box bodies" (made of wood or metal) and </a:t>
            </a:r>
            <a:r>
              <a:rPr lang="de-AT" baseline="0" dirty="0" err="1"/>
              <a:t>tarpaulin bodies</a:t>
            </a:r>
            <a:r>
              <a:rPr lang="de-AT" baseline="0" dirty="0"/>
              <a:t>, whereby the tarpaulins are usually kept in shape by so-called "hoops" made of wood or light metal.</a:t>
            </a:r>
          </a:p>
          <a:p>
            <a:r>
              <a:rPr lang="de-AT" dirty="0"/>
              <a:t>For use in </a:t>
            </a:r>
            <a:r>
              <a:rPr lang="de-AT" dirty="0" err="1"/>
              <a:t>combined</a:t>
            </a:r>
            <a:r>
              <a:rPr lang="de-AT" dirty="0"/>
              <a:t> transport, the </a:t>
            </a:r>
            <a:r>
              <a:rPr lang="de-AT" dirty="0" err="1"/>
              <a:t>swap</a:t>
            </a:r>
            <a:r>
              <a:rPr lang="de-AT" dirty="0"/>
              <a:t> </a:t>
            </a:r>
            <a:r>
              <a:rPr lang="de-AT" dirty="0" err="1"/>
              <a:t>body</a:t>
            </a:r>
            <a:r>
              <a:rPr lang="de-AT" dirty="0"/>
              <a:t> </a:t>
            </a:r>
            <a:r>
              <a:rPr lang="de-AT" dirty="0" err="1"/>
              <a:t>is</a:t>
            </a:r>
            <a:r>
              <a:rPr lang="de-AT" dirty="0"/>
              <a:t> </a:t>
            </a:r>
            <a:r>
              <a:rPr lang="de-AT" dirty="0" err="1"/>
              <a:t>equipped</a:t>
            </a:r>
            <a:r>
              <a:rPr lang="de-AT" dirty="0"/>
              <a:t> </a:t>
            </a:r>
            <a:r>
              <a:rPr lang="de-AT" dirty="0" err="1"/>
              <a:t>with</a:t>
            </a:r>
            <a:r>
              <a:rPr lang="de-AT" dirty="0"/>
              <a:t> </a:t>
            </a:r>
            <a:r>
              <a:rPr lang="de-AT" dirty="0" err="1"/>
              <a:t>gripping</a:t>
            </a:r>
            <a:r>
              <a:rPr lang="de-AT" dirty="0"/>
              <a:t> </a:t>
            </a:r>
            <a:r>
              <a:rPr lang="de-AT" dirty="0" err="1"/>
              <a:t>edges</a:t>
            </a:r>
            <a:r>
              <a:rPr lang="de-AT" dirty="0"/>
              <a:t> </a:t>
            </a:r>
            <a:r>
              <a:rPr lang="de-AT" dirty="0" err="1"/>
              <a:t>located</a:t>
            </a:r>
            <a:r>
              <a:rPr lang="de-AT" dirty="0"/>
              <a:t> on </a:t>
            </a:r>
            <a:r>
              <a:rPr lang="de-AT" dirty="0" err="1"/>
              <a:t>the</a:t>
            </a:r>
            <a:r>
              <a:rPr lang="de-AT" dirty="0"/>
              <a:t> </a:t>
            </a:r>
            <a:r>
              <a:rPr lang="de-AT" dirty="0" err="1"/>
              <a:t>underside</a:t>
            </a:r>
            <a:r>
              <a:rPr lang="de-AT" dirty="0"/>
              <a:t>, </a:t>
            </a:r>
            <a:r>
              <a:rPr lang="de-AT" dirty="0" err="1"/>
              <a:t>enabling</a:t>
            </a:r>
            <a:r>
              <a:rPr lang="de-AT" dirty="0"/>
              <a:t> </a:t>
            </a:r>
            <a:r>
              <a:rPr lang="de-AT" dirty="0" err="1"/>
              <a:t>transhipment</a:t>
            </a:r>
            <a:r>
              <a:rPr lang="de-AT" dirty="0"/>
              <a:t> by </a:t>
            </a:r>
            <a:r>
              <a:rPr lang="de-AT" dirty="0" err="1"/>
              <a:t>rail</a:t>
            </a:r>
            <a:r>
              <a:rPr lang="de-AT" dirty="0"/>
              <a:t>. </a:t>
            </a:r>
            <a:r>
              <a:rPr lang="de-AT" dirty="0" err="1"/>
              <a:t>For</a:t>
            </a:r>
            <a:r>
              <a:rPr lang="de-AT" dirty="0"/>
              <a:t> </a:t>
            </a:r>
            <a:r>
              <a:rPr lang="de-AT" dirty="0" err="1"/>
              <a:t>this</a:t>
            </a:r>
            <a:r>
              <a:rPr lang="de-AT" dirty="0"/>
              <a:t> </a:t>
            </a:r>
            <a:r>
              <a:rPr lang="de-AT" dirty="0" err="1"/>
              <a:t>purpose</a:t>
            </a:r>
            <a:r>
              <a:rPr lang="de-AT" dirty="0"/>
              <a:t>, </a:t>
            </a:r>
            <a:r>
              <a:rPr lang="de-AT" dirty="0" err="1"/>
              <a:t>cranes</a:t>
            </a:r>
            <a:r>
              <a:rPr lang="de-AT" dirty="0"/>
              <a:t> at the container terminals have special grab </a:t>
            </a:r>
            <a:r>
              <a:rPr lang="de-AT" dirty="0" err="1"/>
              <a:t>arms</a:t>
            </a:r>
            <a:r>
              <a:rPr lang="de-AT" dirty="0"/>
              <a:t> </a:t>
            </a:r>
            <a:r>
              <a:rPr lang="de-AT" dirty="0" err="1"/>
              <a:t>to</a:t>
            </a:r>
            <a:r>
              <a:rPr lang="de-AT" dirty="0"/>
              <a:t> </a:t>
            </a:r>
            <a:r>
              <a:rPr lang="de-AT" dirty="0" err="1"/>
              <a:t>enclose</a:t>
            </a:r>
            <a:r>
              <a:rPr lang="de-AT" dirty="0"/>
              <a:t> and </a:t>
            </a:r>
            <a:r>
              <a:rPr lang="de-AT" dirty="0" err="1"/>
              <a:t>lift</a:t>
            </a:r>
            <a:r>
              <a:rPr lang="de-AT" dirty="0"/>
              <a:t> </a:t>
            </a:r>
            <a:r>
              <a:rPr lang="de-AT" dirty="0" err="1"/>
              <a:t>swap</a:t>
            </a:r>
            <a:r>
              <a:rPr lang="de-AT" dirty="0"/>
              <a:t> </a:t>
            </a:r>
            <a:r>
              <a:rPr lang="de-AT" dirty="0" err="1"/>
              <a:t>bodies</a:t>
            </a:r>
            <a:r>
              <a:rPr lang="de-AT" dirty="0"/>
              <a:t> </a:t>
            </a:r>
            <a:r>
              <a:rPr lang="de-AT" dirty="0" err="1"/>
              <a:t>laterally</a:t>
            </a:r>
            <a:r>
              <a:rPr lang="de-AT" dirty="0"/>
              <a:t>.</a:t>
            </a:r>
          </a:p>
          <a:p>
            <a:r>
              <a:rPr lang="de-AT" dirty="0"/>
              <a:t>Swap bodies cannot be used in overseas traffic as they are neither centrally standardised nor</a:t>
            </a:r>
            <a:r>
              <a:rPr lang="de-AT" baseline="0" dirty="0"/>
              <a:t> registered. They are rarely stackable and do not have the required </a:t>
            </a:r>
            <a:r>
              <a:rPr lang="de-AT" baseline="0" dirty="0" err="1"/>
              <a:t>strength</a:t>
            </a:r>
            <a:r>
              <a:rPr lang="de-AT" baseline="0" dirty="0"/>
              <a:t> </a:t>
            </a:r>
            <a:r>
              <a:rPr lang="de-AT" baseline="0" dirty="0" err="1"/>
              <a:t>for</a:t>
            </a:r>
            <a:r>
              <a:rPr lang="de-AT" baseline="0" dirty="0"/>
              <a:t> torsional forces during sea transport. On the other hand, they are usually equipped with adjustable feet so that they are positioned at ramp </a:t>
            </a:r>
            <a:r>
              <a:rPr lang="de-AT" baseline="0" dirty="0" err="1"/>
              <a:t>height</a:t>
            </a:r>
            <a:r>
              <a:rPr lang="de-AT" baseline="0" dirty="0"/>
              <a:t>  </a:t>
            </a:r>
            <a:r>
              <a:rPr lang="de-AT" baseline="0" dirty="0" err="1"/>
              <a:t>making</a:t>
            </a:r>
            <a:r>
              <a:rPr lang="de-AT" baseline="0" dirty="0"/>
              <a:t> </a:t>
            </a:r>
            <a:r>
              <a:rPr lang="de-AT" baseline="0" dirty="0" err="1"/>
              <a:t>loading</a:t>
            </a:r>
            <a:r>
              <a:rPr lang="de-AT" baseline="0" dirty="0"/>
              <a:t> and </a:t>
            </a:r>
            <a:r>
              <a:rPr lang="de-AT" baseline="0" dirty="0" err="1"/>
              <a:t>unloading</a:t>
            </a:r>
            <a:r>
              <a:rPr lang="de-AT" baseline="0" dirty="0"/>
              <a:t> </a:t>
            </a:r>
            <a:r>
              <a:rPr lang="de-AT" baseline="0" dirty="0" err="1"/>
              <a:t>easier</a:t>
            </a:r>
            <a:r>
              <a:rPr lang="de-AT" baseline="0" dirty="0"/>
              <a:t> than ISO containers.</a:t>
            </a:r>
          </a:p>
          <a:p>
            <a:r>
              <a:rPr lang="de-AT" baseline="0" dirty="0"/>
              <a:t>Cf. </a:t>
            </a:r>
            <a:r>
              <a:rPr lang="de-AT" baseline="0" dirty="0" err="1"/>
              <a:t>Gronalt</a:t>
            </a:r>
            <a:r>
              <a:rPr lang="de-AT" baseline="0" dirty="0"/>
              <a:t> et al (2010), p. 56</a:t>
            </a:r>
          </a:p>
          <a:p>
            <a:endParaRPr lang="de-AT" baseline="0" dirty="0"/>
          </a:p>
          <a:p>
            <a:r>
              <a:rPr lang="de-AT" baseline="0" dirty="0"/>
              <a:t>Images: </a:t>
            </a:r>
            <a:r>
              <a:rPr lang="de-AT" baseline="0" dirty="0" err="1"/>
              <a:t>Conzept</a:t>
            </a:r>
            <a:r>
              <a:rPr lang="de-AT" baseline="0" dirty="0"/>
              <a:t> (2017), online </a:t>
            </a:r>
          </a:p>
          <a:p>
            <a:endParaRPr lang="de-AT" baseline="0" dirty="0"/>
          </a:p>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14</a:t>
            </a:fld>
            <a:endParaRPr lang="de-AT" dirty="0"/>
          </a:p>
        </p:txBody>
      </p:sp>
    </p:spTree>
    <p:extLst>
      <p:ext uri="{BB962C8B-B14F-4D97-AF65-F5344CB8AC3E}">
        <p14:creationId xmlns:p14="http://schemas.microsoft.com/office/powerpoint/2010/main" val="738566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Semi-trailers are special truck trailers which are not</a:t>
            </a:r>
            <a:r>
              <a:rPr lang="de-AT" baseline="0" dirty="0"/>
              <a:t> attached</a:t>
            </a:r>
            <a:r>
              <a:rPr lang="de-AT" dirty="0"/>
              <a:t> to the towing </a:t>
            </a:r>
            <a:r>
              <a:rPr lang="de-AT" dirty="0" err="1"/>
              <a:t>vehicle</a:t>
            </a:r>
            <a:r>
              <a:rPr lang="de-AT" dirty="0"/>
              <a:t> </a:t>
            </a:r>
            <a:r>
              <a:rPr lang="de-AT" dirty="0" err="1"/>
              <a:t>by</a:t>
            </a:r>
            <a:r>
              <a:rPr lang="de-AT" dirty="0"/>
              <a:t> </a:t>
            </a:r>
            <a:r>
              <a:rPr lang="de-AT" baseline="0" dirty="0"/>
              <a:t>a</a:t>
            </a:r>
            <a:r>
              <a:rPr lang="de-AT" dirty="0"/>
              <a:t> drawbar,</a:t>
            </a:r>
            <a:r>
              <a:rPr lang="de-AT" baseline="0" dirty="0"/>
              <a:t> but are </a:t>
            </a:r>
            <a:r>
              <a:rPr lang="de-AT" baseline="0" dirty="0" err="1"/>
              <a:t>hooked</a:t>
            </a:r>
            <a:r>
              <a:rPr lang="de-AT" baseline="0" dirty="0"/>
              <a:t> </a:t>
            </a:r>
            <a:r>
              <a:rPr lang="de-AT" dirty="0" err="1"/>
              <a:t>by</a:t>
            </a:r>
            <a:r>
              <a:rPr lang="de-AT" dirty="0"/>
              <a:t> </a:t>
            </a:r>
            <a:r>
              <a:rPr lang="de-AT" dirty="0" err="1"/>
              <a:t>king</a:t>
            </a:r>
            <a:r>
              <a:rPr lang="de-AT" dirty="0"/>
              <a:t> </a:t>
            </a:r>
            <a:r>
              <a:rPr lang="de-AT" dirty="0" err="1"/>
              <a:t>pins</a:t>
            </a:r>
            <a:r>
              <a:rPr lang="de-AT" dirty="0"/>
              <a:t> </a:t>
            </a:r>
            <a:r>
              <a:rPr lang="de-AT" dirty="0" err="1"/>
              <a:t>into</a:t>
            </a:r>
            <a:r>
              <a:rPr lang="de-AT" dirty="0"/>
              <a:t> </a:t>
            </a:r>
            <a:r>
              <a:rPr lang="de-AT" baseline="0" dirty="0"/>
              <a:t>a recess in the chassis of the truck </a:t>
            </a:r>
            <a:r>
              <a:rPr lang="de-AT" baseline="0" dirty="0" err="1"/>
              <a:t>towing</a:t>
            </a:r>
            <a:r>
              <a:rPr lang="de-AT" baseline="0" dirty="0"/>
              <a:t> </a:t>
            </a:r>
            <a:r>
              <a:rPr lang="de-AT" baseline="0" dirty="0" err="1"/>
              <a:t>vehicle</a:t>
            </a:r>
            <a:r>
              <a:rPr lang="de-AT" baseline="0" dirty="0"/>
              <a:t>.</a:t>
            </a:r>
          </a:p>
          <a:p>
            <a:r>
              <a:rPr lang="de-AT" baseline="0" dirty="0"/>
              <a:t>Craneable semi-trailers can be used in both </a:t>
            </a:r>
            <a:r>
              <a:rPr lang="de-AT" baseline="0" dirty="0" err="1"/>
              <a:t>accompanied</a:t>
            </a:r>
            <a:r>
              <a:rPr lang="de-AT" baseline="0" dirty="0"/>
              <a:t> and </a:t>
            </a:r>
            <a:r>
              <a:rPr lang="de-AT" baseline="0" dirty="0" err="1"/>
              <a:t>unaccompanied</a:t>
            </a:r>
            <a:r>
              <a:rPr lang="de-AT" baseline="0" dirty="0"/>
              <a:t> </a:t>
            </a:r>
            <a:r>
              <a:rPr lang="de-AT" baseline="0" dirty="0" err="1"/>
              <a:t>combined</a:t>
            </a:r>
            <a:r>
              <a:rPr lang="de-AT" baseline="0" dirty="0"/>
              <a:t> transport, non-craneable semi-trailers, with a few exceptions, can only be used in </a:t>
            </a:r>
            <a:r>
              <a:rPr lang="de-AT" baseline="0" dirty="0" err="1"/>
              <a:t>accompanied</a:t>
            </a:r>
            <a:r>
              <a:rPr lang="de-AT" baseline="0" dirty="0"/>
              <a:t> </a:t>
            </a:r>
            <a:r>
              <a:rPr lang="de-AT" baseline="0" dirty="0" err="1"/>
              <a:t>combined</a:t>
            </a:r>
            <a:r>
              <a:rPr lang="de-AT" baseline="0" dirty="0"/>
              <a:t> transport (rolling road).</a:t>
            </a:r>
          </a:p>
          <a:p>
            <a:r>
              <a:rPr lang="de-AT" baseline="0" dirty="0"/>
              <a:t>See </a:t>
            </a:r>
            <a:r>
              <a:rPr lang="de-AT" baseline="0" dirty="0" err="1"/>
              <a:t>Gronalt</a:t>
            </a:r>
            <a:r>
              <a:rPr lang="de-AT" baseline="0" dirty="0"/>
              <a:t> et al (2010), p. 58 </a:t>
            </a:r>
            <a:r>
              <a:rPr lang="de-AT" dirty="0"/>
              <a:t>ff</a:t>
            </a:r>
            <a:r>
              <a:rPr lang="de-AT" baseline="0" dirty="0"/>
              <a:t>.</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15</a:t>
            </a:fld>
            <a:endParaRPr lang="de-AT" dirty="0"/>
          </a:p>
        </p:txBody>
      </p:sp>
    </p:spTree>
    <p:extLst>
      <p:ext uri="{BB962C8B-B14F-4D97-AF65-F5344CB8AC3E}">
        <p14:creationId xmlns:p14="http://schemas.microsoft.com/office/powerpoint/2010/main" val="3806066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 </a:t>
            </a:r>
            <a:r>
              <a:rPr lang="de-AT" dirty="0" err="1"/>
              <a:t>accompanied</a:t>
            </a:r>
            <a:r>
              <a:rPr lang="de-AT" dirty="0"/>
              <a:t> CT, trucks with trailers or articulated vehicles</a:t>
            </a:r>
            <a:r>
              <a:rPr lang="de-AT" baseline="0" dirty="0"/>
              <a:t> (articulated lorries and semi-trailers) are mainly loaded onto low-floor wagons at the terminals provided for this purpose in rail transport. Accompanied road - ship </a:t>
            </a:r>
            <a:r>
              <a:rPr lang="de-AT" baseline="0" dirty="0" err="1"/>
              <a:t>combined</a:t>
            </a:r>
            <a:r>
              <a:rPr lang="de-AT" baseline="0" dirty="0"/>
              <a:t> transport may also be possible, although road - ship </a:t>
            </a:r>
            <a:r>
              <a:rPr lang="de-AT" baseline="0" dirty="0" err="1"/>
              <a:t>combined</a:t>
            </a:r>
            <a:r>
              <a:rPr lang="de-AT" baseline="0" dirty="0"/>
              <a:t> transport is usually </a:t>
            </a:r>
            <a:r>
              <a:rPr lang="de-AT" baseline="0" dirty="0" err="1"/>
              <a:t>unaccompanied</a:t>
            </a:r>
            <a:r>
              <a:rPr lang="de-AT" baseline="0" dirty="0"/>
              <a:t>.</a:t>
            </a:r>
          </a:p>
          <a:p>
            <a:r>
              <a:rPr lang="de-AT" baseline="0" dirty="0"/>
              <a:t>Cf. </a:t>
            </a:r>
            <a:r>
              <a:rPr lang="de-AT" baseline="0" dirty="0" err="1"/>
              <a:t>Gronalt</a:t>
            </a:r>
            <a:r>
              <a:rPr lang="de-AT" baseline="0" dirty="0"/>
              <a:t> et al (2010), p. 22</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16</a:t>
            </a:fld>
            <a:endParaRPr lang="de-AT" dirty="0"/>
          </a:p>
        </p:txBody>
      </p:sp>
    </p:spTree>
    <p:extLst>
      <p:ext uri="{BB962C8B-B14F-4D97-AF65-F5344CB8AC3E}">
        <p14:creationId xmlns:p14="http://schemas.microsoft.com/office/powerpoint/2010/main" val="829250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If a truck with tractor unit and semi-trailer or trailer is completely transported by rail (on low-floor or pocket wagons)</a:t>
            </a:r>
            <a:r>
              <a:rPr lang="de-AT" baseline="0" dirty="0"/>
              <a:t> and the truck driver drives in the couchette rail car, this is referred to as the "Rolling Road/Highway". For all other CT transports, transport is by </a:t>
            </a:r>
            <a:r>
              <a:rPr lang="de-AT" baseline="0" dirty="0" err="1"/>
              <a:t>rail</a:t>
            </a:r>
            <a:r>
              <a:rPr lang="de-AT" baseline="0" dirty="0"/>
              <a:t> </a:t>
            </a:r>
            <a:r>
              <a:rPr lang="de-AT" baseline="0" dirty="0" err="1"/>
              <a:t>without</a:t>
            </a:r>
            <a:r>
              <a:rPr lang="de-AT" baseline="0" dirty="0"/>
              <a:t> </a:t>
            </a:r>
            <a:r>
              <a:rPr lang="de-AT" baseline="0" dirty="0" err="1"/>
              <a:t>staff</a:t>
            </a:r>
            <a:r>
              <a:rPr lang="de-AT" baseline="0" dirty="0"/>
              <a:t> </a:t>
            </a:r>
            <a:r>
              <a:rPr lang="de-AT" baseline="0" dirty="0" err="1"/>
              <a:t>assistance</a:t>
            </a:r>
            <a:r>
              <a:rPr lang="de-AT" baseline="0" dirty="0"/>
              <a:t>.</a:t>
            </a:r>
          </a:p>
          <a:p>
            <a:r>
              <a:rPr lang="de-AT" baseline="0" dirty="0"/>
              <a:t>If the efficiency of CT is to be assessed, the relationship between payload and </a:t>
            </a:r>
            <a:r>
              <a:rPr lang="de-AT" baseline="0" dirty="0" err="1"/>
              <a:t>deadload</a:t>
            </a:r>
            <a:r>
              <a:rPr lang="de-AT" baseline="0" dirty="0"/>
              <a:t> must </a:t>
            </a:r>
            <a:r>
              <a:rPr lang="de-AT" baseline="0" dirty="0" err="1"/>
              <a:t>be</a:t>
            </a:r>
            <a:r>
              <a:rPr lang="de-AT" baseline="0" dirty="0"/>
              <a:t> </a:t>
            </a:r>
            <a:r>
              <a:rPr lang="de-AT" baseline="0" dirty="0" err="1"/>
              <a:t>taken</a:t>
            </a:r>
            <a:r>
              <a:rPr lang="de-AT" baseline="0" dirty="0"/>
              <a:t> </a:t>
            </a:r>
            <a:r>
              <a:rPr lang="de-AT" baseline="0" dirty="0" err="1"/>
              <a:t>into</a:t>
            </a:r>
            <a:r>
              <a:rPr lang="de-AT" baseline="0" dirty="0"/>
              <a:t> account. While, for example, the weight of the tractor and trailer of </a:t>
            </a:r>
            <a:r>
              <a:rPr lang="de-AT" baseline="0" dirty="0" err="1"/>
              <a:t>the</a:t>
            </a:r>
            <a:r>
              <a:rPr lang="de-AT" baseline="0" dirty="0"/>
              <a:t> </a:t>
            </a:r>
            <a:r>
              <a:rPr lang="de-AT" baseline="0" dirty="0" err="1"/>
              <a:t>rolling</a:t>
            </a:r>
            <a:r>
              <a:rPr lang="de-AT" baseline="0" dirty="0"/>
              <a:t> </a:t>
            </a:r>
            <a:r>
              <a:rPr lang="de-AT" baseline="0" dirty="0" err="1"/>
              <a:t>road</a:t>
            </a:r>
            <a:r>
              <a:rPr lang="de-AT" baseline="0" dirty="0"/>
              <a:t> is very high in relation to </a:t>
            </a:r>
            <a:r>
              <a:rPr lang="de-AT" baseline="0" dirty="0" err="1"/>
              <a:t>the</a:t>
            </a:r>
            <a:r>
              <a:rPr lang="de-AT" baseline="0" dirty="0"/>
              <a:t> </a:t>
            </a:r>
            <a:r>
              <a:rPr lang="de-AT" dirty="0" err="1"/>
              <a:t>carried</a:t>
            </a:r>
            <a:r>
              <a:rPr lang="de-AT" baseline="0" dirty="0"/>
              <a:t> weight of goods, this ratio </a:t>
            </a:r>
            <a:r>
              <a:rPr lang="de-AT" baseline="0" dirty="0" err="1"/>
              <a:t>is</a:t>
            </a:r>
            <a:r>
              <a:rPr lang="de-AT" baseline="0" dirty="0"/>
              <a:t> </a:t>
            </a:r>
            <a:r>
              <a:rPr lang="de-AT" baseline="0" dirty="0" err="1"/>
              <a:t>relatively</a:t>
            </a:r>
            <a:r>
              <a:rPr lang="de-AT" baseline="0" dirty="0"/>
              <a:t> </a:t>
            </a:r>
            <a:r>
              <a:rPr lang="de-AT" baseline="0" dirty="0" err="1"/>
              <a:t>favourable</a:t>
            </a:r>
            <a:r>
              <a:rPr lang="de-AT" baseline="0" dirty="0"/>
              <a:t> for swap bodies.</a:t>
            </a:r>
          </a:p>
          <a:p>
            <a:r>
              <a:rPr lang="de-AT" baseline="0" dirty="0"/>
              <a:t>Cf. Becker (2014), p. 14</a:t>
            </a:r>
          </a:p>
          <a:p>
            <a:endParaRPr lang="de-AT" baseline="0" dirty="0"/>
          </a:p>
          <a:p>
            <a:r>
              <a:rPr lang="de-AT" baseline="0" dirty="0"/>
              <a:t>Advantages of </a:t>
            </a:r>
            <a:r>
              <a:rPr lang="de-AT" baseline="0" dirty="0" err="1"/>
              <a:t>the</a:t>
            </a:r>
            <a:r>
              <a:rPr lang="de-AT" baseline="0" dirty="0"/>
              <a:t> </a:t>
            </a:r>
            <a:r>
              <a:rPr lang="de-AT" baseline="0" dirty="0" err="1"/>
              <a:t>rolling</a:t>
            </a:r>
            <a:r>
              <a:rPr lang="de-AT" baseline="0" dirty="0"/>
              <a:t> </a:t>
            </a:r>
            <a:r>
              <a:rPr lang="de-AT" baseline="0" dirty="0" err="1"/>
              <a:t>road</a:t>
            </a:r>
            <a:r>
              <a:rPr lang="de-AT" baseline="0" dirty="0"/>
              <a:t>:</a:t>
            </a:r>
          </a:p>
          <a:p>
            <a:pPr marL="171450" indent="-171450">
              <a:buFont typeface="Arial" panose="020B0604020202020204" pitchFamily="34" charset="0"/>
              <a:buChar char="•"/>
            </a:pPr>
            <a:r>
              <a:rPr lang="de-AT" baseline="0" dirty="0"/>
              <a:t>Reduction of fuel and operating kilometres</a:t>
            </a:r>
          </a:p>
          <a:p>
            <a:pPr marL="171450" indent="-171450">
              <a:buFont typeface="Arial" panose="020B0604020202020204" pitchFamily="34" charset="0"/>
              <a:buChar char="•"/>
            </a:pPr>
            <a:r>
              <a:rPr lang="de-AT" baseline="0" dirty="0"/>
              <a:t>Vehicle </a:t>
            </a:r>
            <a:r>
              <a:rPr lang="de-AT" baseline="0" dirty="0" err="1"/>
              <a:t>tax</a:t>
            </a:r>
            <a:r>
              <a:rPr lang="de-AT" baseline="0" dirty="0"/>
              <a:t> </a:t>
            </a:r>
            <a:r>
              <a:rPr lang="de-AT" baseline="0" dirty="0" err="1"/>
              <a:t>refund</a:t>
            </a:r>
            <a:r>
              <a:rPr lang="de-AT" baseline="0" dirty="0"/>
              <a:t>, toll and special toll savings</a:t>
            </a:r>
          </a:p>
          <a:p>
            <a:pPr marL="171450" indent="-171450">
              <a:buFont typeface="Arial" panose="020B0604020202020204" pitchFamily="34" charset="0"/>
              <a:buChar char="•"/>
            </a:pPr>
            <a:r>
              <a:rPr lang="de-AT" baseline="0" dirty="0"/>
              <a:t>Avoidance of night driving bans and speed limits to 60 km/h at night</a:t>
            </a:r>
          </a:p>
          <a:p>
            <a:pPr marL="171450" indent="-171450">
              <a:buFont typeface="Arial" panose="020B0604020202020204" pitchFamily="34" charset="0"/>
              <a:buChar char="•"/>
            </a:pPr>
            <a:r>
              <a:rPr lang="de-AT" baseline="0" dirty="0"/>
              <a:t>Adherence to driver rest periods without transport interruption</a:t>
            </a:r>
          </a:p>
          <a:p>
            <a:pPr marL="171450" indent="-171450">
              <a:buFont typeface="Arial" panose="020B0604020202020204" pitchFamily="34" charset="0"/>
              <a:buChar char="•"/>
            </a:pPr>
            <a:r>
              <a:rPr lang="de-AT" baseline="0" dirty="0"/>
              <a:t>Avoidance of congestion waiting times</a:t>
            </a:r>
          </a:p>
          <a:p>
            <a:pPr marL="171450" indent="-171450">
              <a:buFont typeface="Arial" panose="020B0604020202020204" pitchFamily="34" charset="0"/>
              <a:buChar char="•"/>
            </a:pPr>
            <a:r>
              <a:rPr lang="de-AT" baseline="0" dirty="0"/>
              <a:t>Positive </a:t>
            </a:r>
            <a:r>
              <a:rPr lang="de-AT" baseline="0" dirty="0" err="1"/>
              <a:t>public</a:t>
            </a:r>
            <a:r>
              <a:rPr lang="de-AT" baseline="0" dirty="0"/>
              <a:t> </a:t>
            </a:r>
            <a:r>
              <a:rPr lang="de-AT" baseline="0" dirty="0" err="1"/>
              <a:t>image</a:t>
            </a:r>
            <a:r>
              <a:rPr lang="de-AT" baseline="0" dirty="0"/>
              <a:t> </a:t>
            </a:r>
            <a:r>
              <a:rPr lang="de-AT" baseline="0" dirty="0" err="1"/>
              <a:t>through</a:t>
            </a:r>
            <a:r>
              <a:rPr lang="de-AT" baseline="0" dirty="0"/>
              <a:t> </a:t>
            </a:r>
            <a:r>
              <a:rPr lang="de-AT" baseline="0" dirty="0" err="1"/>
              <a:t>reduced</a:t>
            </a:r>
            <a:r>
              <a:rPr lang="de-AT" baseline="0" dirty="0"/>
              <a:t> </a:t>
            </a:r>
            <a:r>
              <a:rPr lang="de-AT" baseline="0" dirty="0" err="1"/>
              <a:t>carbon</a:t>
            </a:r>
            <a:r>
              <a:rPr lang="de-AT" baseline="0" dirty="0"/>
              <a:t> </a:t>
            </a:r>
            <a:r>
              <a:rPr lang="de-AT" baseline="0" dirty="0" err="1"/>
              <a:t>footprint</a:t>
            </a:r>
            <a:endParaRPr lang="de-AT" baseline="0" dirty="0"/>
          </a:p>
          <a:p>
            <a:pPr marL="0" indent="0">
              <a:buFont typeface="Arial" panose="020B0604020202020204" pitchFamily="34" charset="0"/>
              <a:buNone/>
            </a:pPr>
            <a:r>
              <a:rPr lang="de-AT" baseline="0" dirty="0"/>
              <a:t>See </a:t>
            </a:r>
            <a:r>
              <a:rPr lang="de-AT" baseline="0" dirty="0" err="1"/>
              <a:t>Rail</a:t>
            </a:r>
            <a:r>
              <a:rPr lang="de-AT" baseline="0" dirty="0"/>
              <a:t> Cargo (2017b), online.</a:t>
            </a:r>
          </a:p>
          <a:p>
            <a:endParaRPr lang="de-AT" dirty="0"/>
          </a:p>
          <a:p>
            <a:r>
              <a:rPr lang="de-AT" dirty="0"/>
              <a:t>Images: Rail Cargo (2017a), online;</a:t>
            </a:r>
            <a:r>
              <a:rPr lang="de-AT" baseline="0" dirty="0"/>
              <a:t> </a:t>
            </a:r>
            <a:r>
              <a:rPr lang="de-AT" baseline="0" dirty="0" err="1"/>
              <a:t>Rola</a:t>
            </a:r>
            <a:r>
              <a:rPr lang="de-AT" baseline="0" dirty="0"/>
              <a:t> (2016), online, Rail Cargo (2017c),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17</a:t>
            </a:fld>
            <a:endParaRPr lang="de-AT" dirty="0"/>
          </a:p>
        </p:txBody>
      </p:sp>
    </p:spTree>
    <p:extLst>
      <p:ext uri="{BB962C8B-B14F-4D97-AF65-F5344CB8AC3E}">
        <p14:creationId xmlns:p14="http://schemas.microsoft.com/office/powerpoint/2010/main" val="1504287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Roll-on-Roll-off</a:t>
            </a:r>
            <a:r>
              <a:rPr lang="de-AT" baseline="0" dirty="0"/>
              <a:t> (</a:t>
            </a:r>
            <a:r>
              <a:rPr lang="de-AT" baseline="0" dirty="0" err="1"/>
              <a:t>RoRo</a:t>
            </a:r>
            <a:r>
              <a:rPr lang="de-AT" baseline="0" dirty="0"/>
              <a:t>) means the loading and unloading of a motor vehicle or railway wagon onto or from a ship, using its own wheels or wheels which have been placed under cover for this purpose. In most cases this constitutes </a:t>
            </a:r>
            <a:r>
              <a:rPr lang="de-AT" baseline="0" dirty="0" err="1"/>
              <a:t>unaccompanied</a:t>
            </a:r>
            <a:r>
              <a:rPr lang="de-AT" baseline="0" dirty="0"/>
              <a:t> </a:t>
            </a:r>
            <a:r>
              <a:rPr lang="de-AT" baseline="0" dirty="0" err="1"/>
              <a:t>combined</a:t>
            </a:r>
            <a:r>
              <a:rPr lang="de-AT" baseline="0" dirty="0"/>
              <a:t> transport.</a:t>
            </a:r>
          </a:p>
          <a:p>
            <a:r>
              <a:rPr lang="de-AT" baseline="0" dirty="0"/>
              <a:t>See </a:t>
            </a:r>
            <a:r>
              <a:rPr lang="de-AT" baseline="0" dirty="0" err="1"/>
              <a:t>Gronalt</a:t>
            </a:r>
            <a:r>
              <a:rPr lang="de-AT" baseline="0" dirty="0"/>
              <a:t> et al (2010), p. 21f.</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18</a:t>
            </a:fld>
            <a:endParaRPr lang="de-AT" dirty="0"/>
          </a:p>
        </p:txBody>
      </p:sp>
    </p:spTree>
    <p:extLst>
      <p:ext uri="{BB962C8B-B14F-4D97-AF65-F5344CB8AC3E}">
        <p14:creationId xmlns:p14="http://schemas.microsoft.com/office/powerpoint/2010/main" val="3809390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19</a:t>
            </a:fld>
            <a:endParaRPr lang="de-AT" dirty="0"/>
          </a:p>
        </p:txBody>
      </p:sp>
    </p:spTree>
    <p:extLst>
      <p:ext uri="{BB962C8B-B14F-4D97-AF65-F5344CB8AC3E}">
        <p14:creationId xmlns:p14="http://schemas.microsoft.com/office/powerpoint/2010/main" val="348340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CA9937D2-6117-4881-B88D-D373CF5AE833}" type="slidenum">
              <a:rPr lang="de-AT" smtClean="0"/>
              <a:t>2</a:t>
            </a:fld>
            <a:endParaRPr lang="de-AT" dirty="0"/>
          </a:p>
        </p:txBody>
      </p:sp>
    </p:spTree>
    <p:extLst>
      <p:ext uri="{BB962C8B-B14F-4D97-AF65-F5344CB8AC3E}">
        <p14:creationId xmlns:p14="http://schemas.microsoft.com/office/powerpoint/2010/main" val="4072664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CA9937D2-6117-4881-B88D-D373CF5AE833}" type="slidenum">
              <a:rPr lang="de-AT" smtClean="0"/>
              <a:t>20</a:t>
            </a:fld>
            <a:endParaRPr lang="de-AT" dirty="0"/>
          </a:p>
        </p:txBody>
      </p:sp>
    </p:spTree>
    <p:extLst>
      <p:ext uri="{BB962C8B-B14F-4D97-AF65-F5344CB8AC3E}">
        <p14:creationId xmlns:p14="http://schemas.microsoft.com/office/powerpoint/2010/main" val="3885453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 </a:t>
            </a:r>
            <a:r>
              <a:rPr lang="de-DE" b="1" dirty="0"/>
              <a:t>ROLA Trailer </a:t>
            </a:r>
            <a:r>
              <a:rPr lang="de-DE" b="1" dirty="0" err="1"/>
              <a:t>Ökombi</a:t>
            </a:r>
            <a:r>
              <a:rPr lang="de-DE" b="1" dirty="0"/>
              <a:t> rolling road Brenner </a:t>
            </a:r>
            <a:r>
              <a:rPr lang="de-DE" baseline="0" dirty="0"/>
              <a:t>https://www.youtube.com/watch?v=cElzfwNNM_4</a:t>
            </a:r>
            <a:endParaRPr lang="de-DE" dirty="0"/>
          </a:p>
          <a:p>
            <a:endParaRPr lang="de-DE" dirty="0"/>
          </a:p>
          <a:p>
            <a:r>
              <a:rPr lang="de-DE" dirty="0"/>
              <a:t>Image: </a:t>
            </a:r>
            <a:r>
              <a:rPr lang="de-DE" dirty="0" err="1"/>
              <a:t>Rola</a:t>
            </a:r>
            <a:r>
              <a:rPr lang="de-DE" dirty="0"/>
              <a:t> (2016), online</a:t>
            </a:r>
          </a:p>
        </p:txBody>
      </p:sp>
      <p:sp>
        <p:nvSpPr>
          <p:cNvPr id="4" name="Foliennummernplatzhalter 3"/>
          <p:cNvSpPr>
            <a:spLocks noGrp="1"/>
          </p:cNvSpPr>
          <p:nvPr>
            <p:ph type="sldNum" sz="quarter" idx="10"/>
          </p:nvPr>
        </p:nvSpPr>
        <p:spPr/>
        <p:txBody>
          <a:bodyPr/>
          <a:lstStyle/>
          <a:p>
            <a:fld id="{CA9937D2-6117-4881-B88D-D373CF5AE833}" type="slidenum">
              <a:rPr lang="de-AT" smtClean="0"/>
              <a:t>3</a:t>
            </a:fld>
            <a:endParaRPr lang="de-AT" dirty="0"/>
          </a:p>
        </p:txBody>
      </p:sp>
    </p:spTree>
    <p:extLst>
      <p:ext uri="{BB962C8B-B14F-4D97-AF65-F5344CB8AC3E}">
        <p14:creationId xmlns:p14="http://schemas.microsoft.com/office/powerpoint/2010/main" val="18927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4</a:t>
            </a:fld>
            <a:endParaRPr lang="de-AT" dirty="0"/>
          </a:p>
        </p:txBody>
      </p:sp>
    </p:spTree>
    <p:extLst>
      <p:ext uri="{BB962C8B-B14F-4D97-AF65-F5344CB8AC3E}">
        <p14:creationId xmlns:p14="http://schemas.microsoft.com/office/powerpoint/2010/main" val="53224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dirty="0">
                <a:effectLst/>
                <a:latin typeface="Arial" panose="020B0604020202020204" pitchFamily="34" charset="0"/>
                <a:cs typeface="Arial" panose="020B0604020202020204" pitchFamily="34" charset="0"/>
              </a:rPr>
              <a:t>External transport deals with the transport of materials or goods outside the company and is carried out by means of transport using modes of transport. There are different types of modes of transport. A mode of transport offers the infrastructure that must be available for the use of a particular mode of transport. Means of transport are vehicles and equipment </a:t>
            </a:r>
            <a:r>
              <a:rPr lang="de-AT" sz="1200" dirty="0" err="1">
                <a:effectLst/>
                <a:latin typeface="Arial" panose="020B0604020202020204" pitchFamily="34" charset="0"/>
                <a:cs typeface="Arial" panose="020B0604020202020204" pitchFamily="34" charset="0"/>
              </a:rPr>
              <a:t>for</a:t>
            </a:r>
            <a:r>
              <a:rPr lang="de-AT" sz="1200" dirty="0">
                <a:effectLst/>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carrying</a:t>
            </a:r>
            <a:r>
              <a:rPr lang="de-AT" sz="1200" dirty="0">
                <a:effectLst/>
                <a:latin typeface="Arial" panose="020B0604020202020204" pitchFamily="34" charset="0"/>
                <a:cs typeface="Arial" panose="020B0604020202020204" pitchFamily="34" charset="0"/>
              </a:rPr>
              <a:t> people and goods, such as inland waterway vessels, trucks or trains. No transport is possible without this infrastructure. The modes of transport can be on land, on water and in the air. Land transport includes road, rail and pipeline transport, for example. Air </a:t>
            </a:r>
            <a:r>
              <a:rPr lang="de-AT" sz="1200" dirty="0" err="1">
                <a:effectLst/>
                <a:latin typeface="Arial" panose="020B0604020202020204" pitchFamily="34" charset="0"/>
                <a:cs typeface="Arial" panose="020B0604020202020204" pitchFamily="34" charset="0"/>
              </a:rPr>
              <a:t>includes</a:t>
            </a:r>
            <a:r>
              <a:rPr lang="de-AT" sz="1200" dirty="0">
                <a:effectLst/>
                <a:latin typeface="Arial" panose="020B0604020202020204" pitchFamily="34" charset="0"/>
                <a:cs typeface="Arial" panose="020B0604020202020204" pitchFamily="34" charset="0"/>
              </a:rPr>
              <a:t> </a:t>
            </a:r>
            <a:r>
              <a:rPr lang="de-AT" sz="1200" dirty="0" err="1">
                <a:effectLst/>
                <a:latin typeface="Arial" panose="020B0604020202020204" pitchFamily="34" charset="0"/>
                <a:cs typeface="Arial" panose="020B0604020202020204" pitchFamily="34" charset="0"/>
              </a:rPr>
              <a:t>the</a:t>
            </a:r>
            <a:r>
              <a:rPr lang="de-AT" sz="1200" dirty="0">
                <a:effectLst/>
                <a:latin typeface="Arial" panose="020B0604020202020204" pitchFamily="34" charset="0"/>
                <a:cs typeface="Arial" panose="020B0604020202020204" pitchFamily="34" charset="0"/>
              </a:rPr>
              <a:t> </a:t>
            </a:r>
            <a:r>
              <a:rPr lang="de-AT" sz="1200" dirty="0" err="1">
                <a:effectLst/>
                <a:latin typeface="Arial" panose="020B0604020202020204" pitchFamily="34" charset="0"/>
                <a:cs typeface="Arial" panose="020B0604020202020204" pitchFamily="34" charset="0"/>
              </a:rPr>
              <a:t>means</a:t>
            </a:r>
            <a:r>
              <a:rPr lang="de-AT" sz="1200" dirty="0">
                <a:effectLst/>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of</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cargo</a:t>
            </a:r>
            <a:r>
              <a:rPr lang="de-AT" sz="1200" dirty="0">
                <a:effectLst/>
                <a:latin typeface="Arial" panose="020B0604020202020204" pitchFamily="34" charset="0"/>
                <a:cs typeface="Arial" panose="020B0604020202020204" pitchFamily="34" charset="0"/>
              </a:rPr>
              <a:t> </a:t>
            </a:r>
            <a:r>
              <a:rPr lang="de-AT" sz="1200" dirty="0" err="1">
                <a:effectLst/>
                <a:latin typeface="Arial" panose="020B0604020202020204" pitchFamily="34" charset="0"/>
                <a:cs typeface="Arial" panose="020B0604020202020204" pitchFamily="34" charset="0"/>
              </a:rPr>
              <a:t>aircraft</a:t>
            </a:r>
            <a:r>
              <a:rPr lang="de-AT" sz="1200" dirty="0">
                <a:effectLst/>
                <a:latin typeface="Arial" panose="020B0604020202020204" pitchFamily="34" charset="0"/>
                <a:cs typeface="Arial" panose="020B0604020202020204" pitchFamily="34" charset="0"/>
              </a:rPr>
              <a:t> and water transport includes inland waterways, </a:t>
            </a:r>
            <a:r>
              <a:rPr lang="de-AT" sz="1200" dirty="0" err="1">
                <a:effectLst/>
                <a:latin typeface="Arial" panose="020B0604020202020204" pitchFamily="34" charset="0"/>
                <a:cs typeface="Arial" panose="020B0604020202020204" pitchFamily="34" charset="0"/>
              </a:rPr>
              <a:t>ocean</a:t>
            </a:r>
            <a:r>
              <a:rPr lang="de-AT" sz="1200" dirty="0">
                <a:effectLst/>
                <a:latin typeface="Arial" panose="020B0604020202020204" pitchFamily="34" charset="0"/>
                <a:cs typeface="Arial" panose="020B0604020202020204" pitchFamily="34" charset="0"/>
              </a:rPr>
              <a:t> transport and coastal </a:t>
            </a:r>
            <a:r>
              <a:rPr lang="de-AT" sz="1200" dirty="0" err="1">
                <a:effectLst/>
                <a:latin typeface="Arial" panose="020B0604020202020204" pitchFamily="34" charset="0"/>
                <a:cs typeface="Arial" panose="020B0604020202020204" pitchFamily="34" charset="0"/>
              </a:rPr>
              <a:t>shipping</a:t>
            </a:r>
            <a:r>
              <a:rPr lang="de-AT" sz="1200" dirty="0">
                <a:effectLst/>
                <a:latin typeface="Arial" panose="020B0604020202020204" pitchFamily="34" charset="0"/>
                <a:cs typeface="Arial" panose="020B0604020202020204" pitchFamily="34" charset="0"/>
              </a:rPr>
              <a:t>.</a:t>
            </a:r>
          </a:p>
          <a:p>
            <a:endParaRPr lang="de-AT" sz="12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effectLst/>
                <a:latin typeface="Arial" panose="020B0604020202020204" pitchFamily="34" charset="0"/>
                <a:cs typeface="Arial" panose="020B0604020202020204" pitchFamily="34" charset="0"/>
              </a:rPr>
              <a:t>See </a:t>
            </a:r>
            <a:r>
              <a:rPr lang="de-AT" sz="1200" dirty="0" err="1">
                <a:effectLst/>
                <a:latin typeface="Arial" panose="020B0604020202020204" pitchFamily="34" charset="0"/>
                <a:cs typeface="Arial" panose="020B0604020202020204" pitchFamily="34" charset="0"/>
              </a:rPr>
              <a:t>Dolinsek</a:t>
            </a:r>
            <a:r>
              <a:rPr lang="de-AT" sz="1200" dirty="0">
                <a:effectLst/>
                <a:latin typeface="Arial" panose="020B0604020202020204" pitchFamily="34" charset="0"/>
                <a:cs typeface="Arial" panose="020B0604020202020204" pitchFamily="34" charset="0"/>
              </a:rPr>
              <a:t> et al., 2013, p. 174f, </a:t>
            </a:r>
            <a:r>
              <a:rPr lang="en-GB" sz="1200" kern="1200" dirty="0" err="1">
                <a:solidFill>
                  <a:schemeClr val="tx1"/>
                </a:solidFill>
                <a:effectLst/>
                <a:latin typeface="Arial" panose="020B0604020202020204" pitchFamily="34" charset="0"/>
                <a:ea typeface="+mn-ea"/>
                <a:cs typeface="Arial" panose="020B0604020202020204" pitchFamily="34" charset="0"/>
              </a:rPr>
              <a:t>Kummer</a:t>
            </a:r>
            <a:r>
              <a:rPr lang="en-GB" sz="1200" kern="1200" dirty="0">
                <a:solidFill>
                  <a:schemeClr val="tx1"/>
                </a:solidFill>
                <a:effectLst/>
                <a:latin typeface="Arial" panose="020B0604020202020204" pitchFamily="34" charset="0"/>
                <a:ea typeface="+mn-ea"/>
                <a:cs typeface="Arial" panose="020B0604020202020204" pitchFamily="34" charset="0"/>
              </a:rPr>
              <a:t> (2010), p. 56 ff.</a:t>
            </a:r>
            <a:endParaRPr lang="de-DE" sz="1200" kern="1200" dirty="0">
              <a:solidFill>
                <a:schemeClr val="tx1"/>
              </a:solidFill>
              <a:effectLst/>
              <a:latin typeface="Arial" panose="020B0604020202020204" pitchFamily="34" charset="0"/>
              <a:ea typeface="+mn-ea"/>
              <a:cs typeface="Arial" panose="020B0604020202020204" pitchFamily="34" charset="0"/>
            </a:endParaRPr>
          </a:p>
          <a:p>
            <a:endParaRPr lang="de-AT" sz="1200" dirty="0">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A9937D2-6117-4881-B88D-D373CF5AE833}" type="slidenum">
              <a:rPr lang="de-AT" smtClean="0"/>
              <a:t>5</a:t>
            </a:fld>
            <a:endParaRPr lang="de-AT" dirty="0"/>
          </a:p>
        </p:txBody>
      </p:sp>
    </p:spTree>
    <p:extLst>
      <p:ext uri="{BB962C8B-B14F-4D97-AF65-F5344CB8AC3E}">
        <p14:creationId xmlns:p14="http://schemas.microsoft.com/office/powerpoint/2010/main" val="184503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effectLst/>
                <a:latin typeface="Arial" panose="020B0604020202020204" pitchFamily="34" charset="0"/>
                <a:cs typeface="Arial" panose="020B0604020202020204" pitchFamily="34" charset="0"/>
              </a:rPr>
              <a:t>In </a:t>
            </a:r>
            <a:r>
              <a:rPr lang="de-DE" sz="1200" dirty="0" err="1">
                <a:effectLst/>
                <a:latin typeface="Arial" panose="020B0604020202020204" pitchFamily="34" charset="0"/>
                <a:cs typeface="Arial" panose="020B0604020202020204" pitchFamily="34" charset="0"/>
              </a:rPr>
              <a:t>the</a:t>
            </a:r>
            <a:r>
              <a:rPr lang="de-DE" sz="1200" dirty="0">
                <a:effectLst/>
                <a:latin typeface="Arial" panose="020B0604020202020204" pitchFamily="34" charset="0"/>
                <a:cs typeface="Arial" panose="020B0604020202020204" pitchFamily="34" charset="0"/>
              </a:rPr>
              <a:t> </a:t>
            </a:r>
            <a:r>
              <a:rPr lang="de-DE" sz="1200" dirty="0" err="1">
                <a:effectLst/>
                <a:latin typeface="Arial" panose="020B0604020202020204" pitchFamily="34" charset="0"/>
                <a:cs typeface="Arial" panose="020B0604020202020204" pitchFamily="34" charset="0"/>
              </a:rPr>
              <a:t>figure</a:t>
            </a:r>
            <a:r>
              <a:rPr lang="de-DE" sz="1200" dirty="0">
                <a:effectLst/>
                <a:latin typeface="Arial" panose="020B0604020202020204" pitchFamily="34" charset="0"/>
                <a:cs typeface="Arial" panose="020B0604020202020204" pitchFamily="34" charset="0"/>
              </a:rPr>
              <a:t> a </a:t>
            </a:r>
            <a:r>
              <a:rPr lang="de-DE" sz="1200" dirty="0" err="1">
                <a:effectLst/>
                <a:latin typeface="Arial" panose="020B0604020202020204" pitchFamily="34" charset="0"/>
                <a:cs typeface="Arial" panose="020B0604020202020204" pitchFamily="34" charset="0"/>
              </a:rPr>
              <a:t>distinction</a:t>
            </a:r>
            <a:r>
              <a:rPr lang="de-DE" sz="1200" dirty="0">
                <a:effectLst/>
                <a:latin typeface="Arial" panose="020B0604020202020204" pitchFamily="34" charset="0"/>
                <a:cs typeface="Arial" panose="020B0604020202020204" pitchFamily="34" charset="0"/>
              </a:rPr>
              <a:t> </a:t>
            </a:r>
            <a:r>
              <a:rPr lang="de-DE" sz="1200" dirty="0" err="1">
                <a:effectLst/>
                <a:latin typeface="Arial" panose="020B0604020202020204" pitchFamily="34" charset="0"/>
                <a:cs typeface="Arial" panose="020B0604020202020204" pitchFamily="34" charset="0"/>
              </a:rPr>
              <a:t>is</a:t>
            </a:r>
            <a:r>
              <a:rPr lang="de-DE" sz="1200" dirty="0">
                <a:effectLst/>
                <a:latin typeface="Arial" panose="020B0604020202020204" pitchFamily="34" charset="0"/>
                <a:cs typeface="Arial" panose="020B0604020202020204" pitchFamily="34" charset="0"/>
              </a:rPr>
              <a:t> </a:t>
            </a:r>
            <a:r>
              <a:rPr lang="de-DE" sz="1200" dirty="0" err="1">
                <a:effectLst/>
                <a:latin typeface="Arial" panose="020B0604020202020204" pitchFamily="34" charset="0"/>
                <a:cs typeface="Arial" panose="020B0604020202020204" pitchFamily="34" charset="0"/>
              </a:rPr>
              <a:t>made</a:t>
            </a:r>
            <a:r>
              <a:rPr lang="de-DE" sz="1200" dirty="0">
                <a:effectLst/>
                <a:latin typeface="Arial" panose="020B0604020202020204" pitchFamily="34" charset="0"/>
                <a:cs typeface="Arial" panose="020B0604020202020204" pitchFamily="34" charset="0"/>
              </a:rPr>
              <a:t> </a:t>
            </a:r>
            <a:r>
              <a:rPr lang="de-DE" sz="1200" dirty="0" err="1">
                <a:effectLst/>
                <a:latin typeface="Arial" panose="020B0604020202020204" pitchFamily="34" charset="0"/>
                <a:cs typeface="Arial" panose="020B0604020202020204" pitchFamily="34" charset="0"/>
              </a:rPr>
              <a:t>between</a:t>
            </a:r>
            <a:r>
              <a:rPr lang="de-DE" sz="1200" dirty="0">
                <a:effectLst/>
                <a:latin typeface="Arial" panose="020B0604020202020204" pitchFamily="34" charset="0"/>
                <a:cs typeface="Arial" panose="020B0604020202020204" pitchFamily="34" charset="0"/>
              </a:rPr>
              <a:t> multi-link and single-link </a:t>
            </a:r>
            <a:r>
              <a:rPr lang="de-DE" sz="1200" dirty="0" err="1">
                <a:effectLst/>
                <a:latin typeface="Arial" panose="020B0604020202020204" pitchFamily="34" charset="0"/>
                <a:cs typeface="Arial" panose="020B0604020202020204" pitchFamily="34" charset="0"/>
              </a:rPr>
              <a:t>transport</a:t>
            </a:r>
            <a:r>
              <a:rPr lang="de-DE" sz="1200" dirty="0">
                <a:effectLst/>
                <a:latin typeface="Arial" panose="020B0604020202020204" pitchFamily="34" charset="0"/>
                <a:cs typeface="Arial" panose="020B0604020202020204" pitchFamily="34" charset="0"/>
              </a:rPr>
              <a:t> </a:t>
            </a:r>
            <a:r>
              <a:rPr lang="de-DE" sz="1200" dirty="0" err="1">
                <a:effectLst/>
                <a:latin typeface="Arial" panose="020B0604020202020204" pitchFamily="34" charset="0"/>
                <a:cs typeface="Arial" panose="020B0604020202020204" pitchFamily="34" charset="0"/>
              </a:rPr>
              <a:t>processes</a:t>
            </a:r>
            <a:r>
              <a:rPr lang="de-DE" sz="1200" dirty="0">
                <a:effectLst/>
                <a:latin typeface="Arial" panose="020B0604020202020204" pitchFamily="34" charset="0"/>
                <a:cs typeface="Arial" panose="020B0604020202020204" pitchFamily="34" charset="0"/>
              </a:rPr>
              <a:t> in </a:t>
            </a:r>
            <a:r>
              <a:rPr lang="de-DE" sz="1200" dirty="0" err="1">
                <a:effectLst/>
                <a:latin typeface="Arial" panose="020B0604020202020204" pitchFamily="34" charset="0"/>
                <a:cs typeface="Arial" panose="020B0604020202020204" pitchFamily="34" charset="0"/>
              </a:rPr>
              <a:t>the</a:t>
            </a:r>
            <a:r>
              <a:rPr lang="de-DE" sz="1200" dirty="0">
                <a:effectLst/>
                <a:latin typeface="Arial" panose="020B0604020202020204" pitchFamily="34" charset="0"/>
                <a:cs typeface="Arial" panose="020B0604020202020204" pitchFamily="34" charset="0"/>
              </a:rPr>
              <a:t> </a:t>
            </a:r>
            <a:r>
              <a:rPr lang="de-DE" sz="1200" dirty="0" err="1">
                <a:effectLst/>
                <a:latin typeface="Arial" panose="020B0604020202020204" pitchFamily="34" charset="0"/>
                <a:cs typeface="Arial" panose="020B0604020202020204" pitchFamily="34" charset="0"/>
              </a:rPr>
              <a:t>first</a:t>
            </a:r>
            <a:r>
              <a:rPr lang="de-DE" sz="1200" dirty="0">
                <a:effectLst/>
                <a:latin typeface="Arial" panose="020B0604020202020204" pitchFamily="34" charset="0"/>
                <a:cs typeface="Arial" panose="020B0604020202020204" pitchFamily="34" charset="0"/>
              </a:rPr>
              <a:t> </a:t>
            </a:r>
            <a:r>
              <a:rPr lang="de-DE" sz="1200" dirty="0" err="1">
                <a:effectLst/>
                <a:latin typeface="Arial" panose="020B0604020202020204" pitchFamily="34" charset="0"/>
                <a:cs typeface="Arial" panose="020B0604020202020204" pitchFamily="34" charset="0"/>
              </a:rPr>
              <a:t>step</a:t>
            </a:r>
            <a:r>
              <a:rPr lang="de-DE" sz="1200" dirty="0">
                <a:effectLst/>
                <a:latin typeface="Arial" panose="020B0604020202020204" pitchFamily="34" charset="0"/>
                <a:cs typeface="Arial" panose="020B0604020202020204" pitchFamily="34" charset="0"/>
              </a:rPr>
              <a:t>. While goods are transhipped in multi-</a:t>
            </a:r>
            <a:r>
              <a:rPr lang="de-DE" sz="1200" dirty="0" err="1">
                <a:effectLst/>
                <a:latin typeface="Arial" panose="020B0604020202020204" pitchFamily="34" charset="0"/>
                <a:cs typeface="Arial" panose="020B0604020202020204" pitchFamily="34" charset="0"/>
              </a:rPr>
              <a:t>carriage</a:t>
            </a:r>
            <a:r>
              <a:rPr lang="de-DE" sz="1200" dirty="0">
                <a:effectLst/>
                <a:latin typeface="Arial" panose="020B0604020202020204" pitchFamily="34" charset="0"/>
                <a:cs typeface="Arial" panose="020B0604020202020204" pitchFamily="34" charset="0"/>
              </a:rPr>
              <a:t> </a:t>
            </a:r>
            <a:r>
              <a:rPr lang="de-DE" sz="1200" dirty="0" err="1">
                <a:effectLst/>
                <a:latin typeface="Arial" panose="020B0604020202020204" pitchFamily="34" charset="0"/>
                <a:cs typeface="Arial" panose="020B0604020202020204" pitchFamily="34" charset="0"/>
              </a:rPr>
              <a:t>transport</a:t>
            </a:r>
            <a:r>
              <a:rPr lang="de-DE" sz="1200" dirty="0">
                <a:effectLst/>
                <a:latin typeface="Arial" panose="020B0604020202020204" pitchFamily="34" charset="0"/>
                <a:cs typeface="Arial" panose="020B0604020202020204" pitchFamily="34" charset="0"/>
              </a:rPr>
              <a:t>, no transhipment takes place in single-</a:t>
            </a:r>
            <a:r>
              <a:rPr lang="de-DE" sz="1200" dirty="0" err="1">
                <a:effectLst/>
                <a:latin typeface="Arial" panose="020B0604020202020204" pitchFamily="34" charset="0"/>
                <a:cs typeface="Arial" panose="020B0604020202020204" pitchFamily="34" charset="0"/>
              </a:rPr>
              <a:t>carriage</a:t>
            </a:r>
            <a:r>
              <a:rPr lang="de-DE" sz="1200" dirty="0">
                <a:effectLst/>
                <a:latin typeface="Arial" panose="020B0604020202020204" pitchFamily="34" charset="0"/>
                <a:cs typeface="Arial" panose="020B0604020202020204" pitchFamily="34" charset="0"/>
              </a:rPr>
              <a:t> </a:t>
            </a:r>
            <a:r>
              <a:rPr lang="de-DE" sz="1200" dirty="0" err="1">
                <a:effectLst/>
                <a:latin typeface="Arial" panose="020B0604020202020204" pitchFamily="34" charset="0"/>
                <a:cs typeface="Arial" panose="020B0604020202020204" pitchFamily="34" charset="0"/>
              </a:rPr>
              <a:t>transport</a:t>
            </a:r>
            <a:r>
              <a:rPr lang="de-DE" sz="1200" dirty="0">
                <a:effectLst/>
                <a:latin typeface="Arial" panose="020B0604020202020204" pitchFamily="34" charset="0"/>
                <a:cs typeface="Arial" panose="020B0604020202020204" pitchFamily="34" charset="0"/>
              </a:rPr>
              <a:t>. </a:t>
            </a:r>
            <a:r>
              <a:rPr lang="de-DE" sz="1200" dirty="0" err="1">
                <a:effectLst/>
                <a:latin typeface="Arial" panose="020B0604020202020204" pitchFamily="34" charset="0"/>
                <a:cs typeface="Arial" panose="020B0604020202020204" pitchFamily="34" charset="0"/>
              </a:rPr>
              <a:t>Direct</a:t>
            </a:r>
            <a:r>
              <a:rPr lang="de-DE" sz="1200" dirty="0">
                <a:effectLst/>
                <a:latin typeface="Arial" panose="020B0604020202020204" pitchFamily="34" charset="0"/>
                <a:cs typeface="Arial" panose="020B0604020202020204" pitchFamily="34" charset="0"/>
              </a:rPr>
              <a:t> transport (single-link transport </a:t>
            </a:r>
            <a:r>
              <a:rPr lang="de-DE" sz="1200" dirty="0" err="1">
                <a:effectLst/>
                <a:latin typeface="Arial" panose="020B0604020202020204" pitchFamily="34" charset="0"/>
                <a:cs typeface="Arial" panose="020B0604020202020204" pitchFamily="34" charset="0"/>
              </a:rPr>
              <a:t>chain</a:t>
            </a:r>
            <a:r>
              <a:rPr lang="de-DE" sz="1200" dirty="0">
                <a:effectLst/>
                <a:latin typeface="Arial" panose="020B0604020202020204" pitchFamily="34" charset="0"/>
                <a:cs typeface="Arial" panose="020B0604020202020204" pitchFamily="34" charset="0"/>
              </a:rPr>
              <a:t>) </a:t>
            </a:r>
            <a:r>
              <a:rPr lang="de-DE" sz="1200" dirty="0" err="1">
                <a:effectLst/>
                <a:latin typeface="Arial" panose="020B0604020202020204" pitchFamily="34" charset="0"/>
                <a:cs typeface="Arial" panose="020B0604020202020204" pitchFamily="34" charset="0"/>
              </a:rPr>
              <a:t>takes</a:t>
            </a:r>
            <a:r>
              <a:rPr lang="de-DE" sz="1200" dirty="0">
                <a:effectLst/>
                <a:latin typeface="Arial" panose="020B0604020202020204" pitchFamily="34" charset="0"/>
                <a:cs typeface="Arial" panose="020B0604020202020204" pitchFamily="34" charset="0"/>
              </a:rPr>
              <a:t> place directly from the delivery point to the receiving point, which is why it is also referred to as door-to-door transport. No change of means of transport (e.g. truck, train, ship) or mode of transport (e.g. rail or inland waterway) is made. Therefore, direct transport is always </a:t>
            </a:r>
            <a:r>
              <a:rPr lang="de-DE" sz="1200" dirty="0" err="1">
                <a:effectLst/>
                <a:latin typeface="Arial" panose="020B0604020202020204" pitchFamily="34" charset="0"/>
                <a:cs typeface="Arial" panose="020B0604020202020204" pitchFamily="34" charset="0"/>
              </a:rPr>
              <a:t>unimodal</a:t>
            </a:r>
            <a:r>
              <a:rPr lang="de-DE" sz="1200" dirty="0">
                <a:effectLst/>
                <a:latin typeface="Arial" panose="020B0604020202020204" pitchFamily="34" charset="0"/>
                <a:cs typeface="Arial" panose="020B0604020202020204" pitchFamily="34" charset="0"/>
              </a:rPr>
              <a:t> (goods are transported by one means of transport from source to destination). Examples of this are port-port transport by inland waterway (e.g. transport of mineral oil from warehouse A to warehouse B).</a:t>
            </a:r>
            <a:endParaRPr lang="de-DE" dirty="0">
              <a:effectLst/>
              <a:latin typeface="Arial" panose="020B0604020202020204" pitchFamily="34" charset="0"/>
              <a:cs typeface="Arial" panose="020B0604020202020204" pitchFamily="34" charset="0"/>
            </a:endParaRPr>
          </a:p>
          <a:p>
            <a:r>
              <a:rPr lang="de-DE" sz="1200" dirty="0">
                <a:effectLst/>
                <a:latin typeface="Arial" panose="020B0604020202020204" pitchFamily="34" charset="0"/>
                <a:cs typeface="Arial" panose="020B0604020202020204" pitchFamily="34" charset="0"/>
              </a:rPr>
              <a:t>In multimodal transport, goods are transported using two or more different modes of transport (e.g. switching from water to rail). The goods are transferred from one means of transport to another. The positive properties of the respective carrier can be used and the most cost-effective and environmentally friendly combination can be selected. Multimodal transport tends to be used for longer and less time-sensitive transports, as time is lost with each transhipment and additional </a:t>
            </a:r>
            <a:r>
              <a:rPr lang="de-DE" sz="1200" dirty="0" err="1">
                <a:effectLst/>
                <a:latin typeface="Arial" panose="020B0604020202020204" pitchFamily="34" charset="0"/>
                <a:cs typeface="Arial" panose="020B0604020202020204" pitchFamily="34" charset="0"/>
              </a:rPr>
              <a:t>costs</a:t>
            </a:r>
            <a:r>
              <a:rPr lang="de-DE" sz="1200" dirty="0">
                <a:effectLst/>
                <a:latin typeface="Arial" panose="020B0604020202020204" pitchFamily="34" charset="0"/>
                <a:cs typeface="Arial" panose="020B0604020202020204" pitchFamily="34" charset="0"/>
              </a:rPr>
              <a:t> </a:t>
            </a:r>
            <a:r>
              <a:rPr lang="de-DE" sz="1200" dirty="0" err="1">
                <a:effectLst/>
                <a:latin typeface="Arial" panose="020B0604020202020204" pitchFamily="34" charset="0"/>
                <a:cs typeface="Arial" panose="020B0604020202020204" pitchFamily="34" charset="0"/>
              </a:rPr>
              <a:t>incur</a:t>
            </a:r>
            <a:r>
              <a:rPr lang="de-DE" sz="1200" dirty="0">
                <a:effectLst/>
                <a:latin typeface="Arial" panose="020B0604020202020204" pitchFamily="34" charset="0"/>
                <a:cs typeface="Arial" panose="020B0604020202020204" pitchFamily="34" charset="0"/>
              </a:rPr>
              <a:t>.</a:t>
            </a:r>
            <a:endParaRPr lang="de-DE" dirty="0">
              <a:effectLst/>
              <a:latin typeface="Arial" panose="020B0604020202020204" pitchFamily="34" charset="0"/>
              <a:cs typeface="Arial" panose="020B0604020202020204" pitchFamily="34" charset="0"/>
            </a:endParaRPr>
          </a:p>
          <a:p>
            <a:r>
              <a:rPr lang="en-GB" sz="1200" kern="1200" dirty="0" err="1">
                <a:solidFill>
                  <a:schemeClr val="tx1"/>
                </a:solidFill>
                <a:effectLst/>
                <a:latin typeface="Arial" panose="020B0604020202020204" pitchFamily="34" charset="0"/>
                <a:ea typeface="+mn-ea"/>
                <a:cs typeface="Arial" panose="020B0604020202020204" pitchFamily="34" charset="0"/>
              </a:rPr>
              <a:t>See Dolinsek</a:t>
            </a:r>
            <a:r>
              <a:rPr lang="en-GB" sz="1200" kern="1200" dirty="0">
                <a:solidFill>
                  <a:schemeClr val="tx1"/>
                </a:solidFill>
                <a:effectLst/>
                <a:latin typeface="Arial" panose="020B0604020202020204" pitchFamily="34" charset="0"/>
                <a:ea typeface="+mn-ea"/>
                <a:cs typeface="Arial" panose="020B0604020202020204" pitchFamily="34" charset="0"/>
              </a:rPr>
              <a:t> et al., 2013, p. 175f, </a:t>
            </a:r>
            <a:r>
              <a:rPr lang="en-GB" sz="1200" kern="1200" dirty="0" err="1">
                <a:solidFill>
                  <a:schemeClr val="tx1"/>
                </a:solidFill>
                <a:effectLst/>
                <a:latin typeface="Arial" panose="020B0604020202020204" pitchFamily="34" charset="0"/>
                <a:ea typeface="+mn-ea"/>
                <a:cs typeface="Arial" panose="020B0604020202020204" pitchFamily="34" charset="0"/>
              </a:rPr>
              <a:t>Kummer</a:t>
            </a:r>
            <a:r>
              <a:rPr lang="en-GB" sz="1200" kern="1200" dirty="0">
                <a:solidFill>
                  <a:schemeClr val="tx1"/>
                </a:solidFill>
                <a:effectLst/>
                <a:latin typeface="Arial" panose="020B0604020202020204" pitchFamily="34" charset="0"/>
                <a:ea typeface="+mn-ea"/>
                <a:cs typeface="Arial" panose="020B0604020202020204" pitchFamily="34" charset="0"/>
              </a:rPr>
              <a:t> (2010), p. 56 ff.</a:t>
            </a:r>
            <a:endParaRPr lang="de-DE" sz="1200" kern="1200" dirty="0">
              <a:solidFill>
                <a:schemeClr val="tx1"/>
              </a:solidFill>
              <a:effectLst/>
              <a:latin typeface="Arial" panose="020B0604020202020204" pitchFamily="34" charset="0"/>
              <a:ea typeface="+mn-ea"/>
              <a:cs typeface="Arial" panose="020B0604020202020204" pitchFamily="34" charset="0"/>
            </a:endParaRPr>
          </a:p>
          <a:p>
            <a:endParaRPr lang="de-AT"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A9937D2-6117-4881-B88D-D373CF5AE833}" type="slidenum">
              <a:rPr lang="de-AT" smtClean="0"/>
              <a:t>6</a:t>
            </a:fld>
            <a:endParaRPr lang="de-AT" dirty="0"/>
          </a:p>
        </p:txBody>
      </p:sp>
    </p:spTree>
    <p:extLst>
      <p:ext uri="{BB962C8B-B14F-4D97-AF65-F5344CB8AC3E}">
        <p14:creationId xmlns:p14="http://schemas.microsoft.com/office/powerpoint/2010/main" val="4040000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latin typeface="Arial" panose="020B0604020202020204" pitchFamily="34" charset="0"/>
                <a:cs typeface="Arial" panose="020B0604020202020204" pitchFamily="34" charset="0"/>
              </a:rPr>
              <a:t>Intermodal transport refers to the "transport of goods in one and the same loading unit or road vehicle</a:t>
            </a:r>
            <a:r>
              <a:rPr lang="de-AT" baseline="0" dirty="0">
                <a:latin typeface="Arial" panose="020B0604020202020204" pitchFamily="34" charset="0"/>
                <a:cs typeface="Arial" panose="020B0604020202020204" pitchFamily="34" charset="0"/>
              </a:rPr>
              <a:t> by two or more modes of transport, with a change of loading unit but no transhipment of the transported goods themselves". </a:t>
            </a:r>
          </a:p>
          <a:p>
            <a:r>
              <a:rPr lang="de-AT" baseline="0" dirty="0">
                <a:latin typeface="Arial" panose="020B0604020202020204" pitchFamily="34" charset="0"/>
                <a:cs typeface="Arial" panose="020B0604020202020204" pitchFamily="34" charset="0"/>
              </a:rPr>
              <a:t>Source: UN/ECE (2011), p.17</a:t>
            </a:r>
          </a:p>
          <a:p>
            <a:endParaRPr lang="de-AT" baseline="0" dirty="0">
              <a:latin typeface="Arial" panose="020B0604020202020204" pitchFamily="34" charset="0"/>
              <a:cs typeface="Arial" panose="020B0604020202020204" pitchFamily="34" charset="0"/>
            </a:endParaRPr>
          </a:p>
          <a:p>
            <a:r>
              <a:rPr lang="de-AT" dirty="0">
                <a:latin typeface="Arial" panose="020B0604020202020204" pitchFamily="34" charset="0"/>
                <a:cs typeface="Arial" panose="020B0604020202020204" pitchFamily="34" charset="0"/>
              </a:rPr>
              <a:t>In intermodal transport, loading units are transported from various sources to the transhipment point where the main leg starts. This process</a:t>
            </a:r>
            <a:r>
              <a:rPr lang="de-AT" baseline="0" dirty="0">
                <a:latin typeface="Arial" panose="020B0604020202020204" pitchFamily="34" charset="0"/>
                <a:cs typeface="Arial" panose="020B0604020202020204" pitchFamily="34" charset="0"/>
              </a:rPr>
              <a:t> represents the preprocessing. All delivered loading units are transshipped at the terminal onto the corresponding main leg carrier (transshipment process). In most cases this is rail or inland waterway. This mode of transport takes over the major part of the transport route to another terminal (main run). Here again a transhipment takes place for the transport to the destination (on-carriage).</a:t>
            </a:r>
          </a:p>
          <a:p>
            <a:r>
              <a:rPr lang="de-AT" baseline="0" dirty="0">
                <a:latin typeface="Arial" panose="020B0604020202020204" pitchFamily="34" charset="0"/>
                <a:cs typeface="Arial" panose="020B0604020202020204" pitchFamily="34" charset="0"/>
              </a:rPr>
              <a:t>The main advantage of intermodal transport is the concentration of traffic flows on a more environmentally friendly mode of transport.</a:t>
            </a:r>
          </a:p>
          <a:p>
            <a:r>
              <a:rPr lang="de-AT" baseline="0" dirty="0">
                <a:latin typeface="Arial" panose="020B0604020202020204" pitchFamily="34" charset="0"/>
                <a:cs typeface="Arial" panose="020B0604020202020204" pitchFamily="34" charset="0"/>
              </a:rPr>
              <a:t>Cf. </a:t>
            </a:r>
            <a:r>
              <a:rPr lang="de-AT" baseline="0" dirty="0" err="1">
                <a:latin typeface="Arial" panose="020B0604020202020204" pitchFamily="34" charset="0"/>
                <a:cs typeface="Arial" panose="020B0604020202020204" pitchFamily="34" charset="0"/>
              </a:rPr>
              <a:t>Gronalt</a:t>
            </a:r>
            <a:r>
              <a:rPr lang="de-AT" baseline="0" dirty="0">
                <a:latin typeface="Arial" panose="020B0604020202020204" pitchFamily="34" charset="0"/>
                <a:cs typeface="Arial" panose="020B0604020202020204" pitchFamily="34" charset="0"/>
              </a:rPr>
              <a:t> et al (2010), p. 19</a:t>
            </a:r>
          </a:p>
          <a:p>
            <a:endParaRPr lang="de-AT" baseline="0" dirty="0">
              <a:latin typeface="Arial" panose="020B0604020202020204" pitchFamily="34" charset="0"/>
              <a:cs typeface="Arial" panose="020B0604020202020204" pitchFamily="34" charset="0"/>
            </a:endParaRPr>
          </a:p>
          <a:p>
            <a:pPr lvl="0">
              <a:defRPr/>
            </a:pPr>
            <a:r>
              <a:rPr lang="en-US" dirty="0">
                <a:latin typeface="Arial" panose="020B0604020202020204" pitchFamily="34" charset="0"/>
                <a:cs typeface="Arial" panose="020B0604020202020204" pitchFamily="34" charset="0"/>
              </a:rPr>
              <a:t>Combined transport is thus defined as "intermodal transport, in which the majority of the distance travelled in Europe is covered by rail, inland waterway or sea, and the pre- and post-carriage by road is kept as short as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a:latin typeface="Arial" panose="020B0604020202020204" pitchFamily="34" charset="0"/>
                <a:cs typeface="Arial" panose="020B0604020202020204" pitchFamily="34" charset="0"/>
              </a:rPr>
              <a:t>Source: UN/ECE (2011), p.18</a:t>
            </a:r>
            <a:endParaRPr lang="de-AT" dirty="0">
              <a:latin typeface="Arial" panose="020B0604020202020204" pitchFamily="34" charset="0"/>
              <a:cs typeface="Arial" panose="020B0604020202020204" pitchFamily="34" charset="0"/>
            </a:endParaRPr>
          </a:p>
          <a:p>
            <a:endParaRPr lang="de-AT"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A9937D2-6117-4881-B88D-D373CF5AE833}" type="slidenum">
              <a:rPr lang="de-AT" smtClean="0"/>
              <a:t>7</a:t>
            </a:fld>
            <a:endParaRPr lang="de-AT" dirty="0"/>
          </a:p>
        </p:txBody>
      </p:sp>
    </p:spTree>
    <p:extLst>
      <p:ext uri="{BB962C8B-B14F-4D97-AF65-F5344CB8AC3E}">
        <p14:creationId xmlns:p14="http://schemas.microsoft.com/office/powerpoint/2010/main" val="138518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8</a:t>
            </a:fld>
            <a:endParaRPr lang="de-AT" dirty="0"/>
          </a:p>
        </p:txBody>
      </p:sp>
    </p:spTree>
    <p:extLst>
      <p:ext uri="{BB962C8B-B14F-4D97-AF65-F5344CB8AC3E}">
        <p14:creationId xmlns:p14="http://schemas.microsoft.com/office/powerpoint/2010/main" val="2914007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latin typeface="Arial" panose="020B0604020202020204" pitchFamily="34" charset="0"/>
                <a:cs typeface="Arial" panose="020B0604020202020204" pitchFamily="34" charset="0"/>
              </a:rPr>
              <a:t>Combined transport is characterised by transport chains in which standardised loading units, such as containers, swap bodies, lorries or </a:t>
            </a:r>
            <a:r>
              <a:rPr lang="de-AT" dirty="0" err="1">
                <a:latin typeface="Arial" panose="020B0604020202020204" pitchFamily="34" charset="0"/>
                <a:cs typeface="Arial" panose="020B0604020202020204" pitchFamily="34" charset="0"/>
              </a:rPr>
              <a:t>their</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trailers</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are</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carried</a:t>
            </a:r>
            <a:r>
              <a:rPr lang="de-AT" dirty="0">
                <a:latin typeface="Arial" panose="020B0604020202020204" pitchFamily="34" charset="0"/>
                <a:cs typeface="Arial" panose="020B0604020202020204" pitchFamily="34" charset="0"/>
              </a:rPr>
              <a:t> successively on different modes of transport. When changing modes of transport in terminals, only the loading units are handled, i.e. the</a:t>
            </a:r>
            <a:r>
              <a:rPr lang="de-AT" baseline="0" dirty="0">
                <a:latin typeface="Arial" panose="020B0604020202020204" pitchFamily="34" charset="0"/>
                <a:cs typeface="Arial" panose="020B0604020202020204" pitchFamily="34" charset="0"/>
              </a:rPr>
              <a:t> goods remain in the same transport container during the entire transport.</a:t>
            </a:r>
          </a:p>
          <a:p>
            <a:r>
              <a:rPr lang="de-AT" dirty="0">
                <a:latin typeface="Arial" panose="020B0604020202020204" pitchFamily="34" charset="0"/>
                <a:cs typeface="Arial" panose="020B0604020202020204" pitchFamily="34" charset="0"/>
              </a:rPr>
              <a:t>The loading units (e.g. containers,</a:t>
            </a:r>
            <a:r>
              <a:rPr lang="de-AT" baseline="0" dirty="0">
                <a:latin typeface="Arial" panose="020B0604020202020204" pitchFamily="34" charset="0"/>
                <a:cs typeface="Arial" panose="020B0604020202020204" pitchFamily="34" charset="0"/>
              </a:rPr>
              <a:t> swap bodies) are</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usually</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carried</a:t>
            </a:r>
            <a:r>
              <a:rPr lang="de-AT" dirty="0">
                <a:latin typeface="Arial" panose="020B0604020202020204" pitchFamily="34" charset="0"/>
                <a:cs typeface="Arial" panose="020B0604020202020204" pitchFamily="34" charset="0"/>
              </a:rPr>
              <a:t> individually between the place of dispatch and the point of transshipment (pre-carriage) or point of transshipment and point of receipt (post-carriage). The main leg is the distance between the transshipment points (e.g. transshipment terminal).</a:t>
            </a:r>
          </a:p>
          <a:p>
            <a:r>
              <a:rPr lang="de-AT" dirty="0" err="1">
                <a:latin typeface="Arial" panose="020B0604020202020204" pitchFamily="34" charset="0"/>
                <a:cs typeface="Arial" panose="020B0604020202020204" pitchFamily="34" charset="0"/>
              </a:rPr>
              <a:t>Another</a:t>
            </a:r>
            <a:r>
              <a:rPr lang="de-AT" dirty="0">
                <a:latin typeface="Arial" panose="020B0604020202020204" pitchFamily="34" charset="0"/>
                <a:cs typeface="Arial" panose="020B0604020202020204" pitchFamily="34" charset="0"/>
              </a:rPr>
              <a:t> characteristic of </a:t>
            </a:r>
            <a:r>
              <a:rPr lang="de-AT" dirty="0" err="1">
                <a:latin typeface="Arial" panose="020B0604020202020204" pitchFamily="34" charset="0"/>
                <a:cs typeface="Arial" panose="020B0604020202020204" pitchFamily="34" charset="0"/>
              </a:rPr>
              <a:t>combined</a:t>
            </a:r>
            <a:r>
              <a:rPr lang="de-AT" dirty="0">
                <a:latin typeface="Arial" panose="020B0604020202020204" pitchFamily="34" charset="0"/>
                <a:cs typeface="Arial" panose="020B0604020202020204" pitchFamily="34" charset="0"/>
              </a:rPr>
              <a:t> transport is that the main leg is covered by an environmentally friendly means of transport, e.g. by</a:t>
            </a:r>
            <a:r>
              <a:rPr lang="de-AT" baseline="0" dirty="0">
                <a:latin typeface="Arial" panose="020B0604020202020204" pitchFamily="34" charset="0"/>
                <a:cs typeface="Arial" panose="020B0604020202020204" pitchFamily="34" charset="0"/>
              </a:rPr>
              <a:t> rail, but also by inland waterway or sea, while the pre- and post-carriage by road is kept as short as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a:latin typeface="Arial" panose="020B0604020202020204" pitchFamily="34" charset="0"/>
                <a:cs typeface="Arial" panose="020B0604020202020204" pitchFamily="34" charset="0"/>
              </a:rPr>
              <a:t>See Kummer (2010), p. 57; </a:t>
            </a:r>
            <a:r>
              <a:rPr lang="de-DE" baseline="0" dirty="0">
                <a:latin typeface="Arial" panose="020B0604020202020204" pitchFamily="34" charset="0"/>
                <a:cs typeface="Arial" panose="020B0604020202020204" pitchFamily="34" charset="0"/>
              </a:rPr>
              <a:t>Becker (2014), p. 39f; </a:t>
            </a:r>
            <a:r>
              <a:rPr lang="de-AT" sz="1200" baseline="0" dirty="0">
                <a:latin typeface="Arial" panose="020B0604020202020204" pitchFamily="34" charset="0"/>
                <a:cs typeface="Arial" panose="020B0604020202020204" pitchFamily="34" charset="0"/>
              </a:rPr>
              <a:t>Forschungsinformationss</a:t>
            </a:r>
            <a:r>
              <a:rPr lang="de-AT" sz="1200" dirty="0">
                <a:latin typeface="Arial" panose="020B0604020202020204" pitchFamily="34" charset="0"/>
                <a:cs typeface="Arial" panose="020B0604020202020204" pitchFamily="34" charset="0"/>
              </a:rPr>
              <a:t>ystem (2016),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dirty="0"/>
          </a:p>
          <a:p>
            <a:pPr lvl="0">
              <a:defRPr/>
            </a:pPr>
            <a:r>
              <a:rPr lang="en-US" dirty="0">
                <a:latin typeface="Arial" panose="020B0604020202020204" pitchFamily="34" charset="0"/>
                <a:cs typeface="Arial" panose="020B0604020202020204" pitchFamily="34" charset="0"/>
              </a:rPr>
              <a:t>Combined transport is thus defined as "intermodal transport, in which the majority of the distance travelled in Europe is covered by rail, inland waterway or sea, and the pre- and post-carriage by road is kept as short as possible".</a:t>
            </a:r>
          </a:p>
          <a:p>
            <a:pPr lvl="0">
              <a:defRPr/>
            </a:pPr>
            <a:r>
              <a:rPr lang="de-AT" dirty="0">
                <a:latin typeface="Arial" panose="020B0604020202020204" pitchFamily="34" charset="0"/>
                <a:cs typeface="Arial" panose="020B0604020202020204" pitchFamily="34" charset="0"/>
              </a:rPr>
              <a:t>Source: UN/ECE (2011), p.18</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latin typeface="Arial" panose="020B0604020202020204" pitchFamily="34" charset="0"/>
                <a:cs typeface="Arial" panose="020B0604020202020204" pitchFamily="34" charset="0"/>
              </a:rPr>
              <a:t>Images: DVZ (2017), online;</a:t>
            </a:r>
            <a:r>
              <a:rPr lang="de-AT" baseline="0" dirty="0">
                <a:latin typeface="Arial" panose="020B0604020202020204" pitchFamily="34" charset="0"/>
                <a:cs typeface="Arial" panose="020B0604020202020204" pitchFamily="34" charset="0"/>
              </a:rPr>
              <a:t> Verkehrsrundschau (2013), online; </a:t>
            </a:r>
            <a:r>
              <a:rPr lang="de-AT" sz="1200" dirty="0">
                <a:latin typeface="Arial" panose="020B0604020202020204" pitchFamily="34" charset="0"/>
                <a:cs typeface="Arial" panose="020B0604020202020204" pitchFamily="34" charset="0"/>
              </a:rPr>
              <a:t>Verkehrsrundschau.de (2014), online.</a:t>
            </a:r>
            <a:endParaRPr lang="de-AT"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latin typeface="Arial" panose="020B0604020202020204" pitchFamily="34" charset="0"/>
                <a:cs typeface="Arial" panose="020B0604020202020204" pitchFamily="34" charset="0"/>
              </a:rPr>
              <a:t>Verkehrsrundschau.de (2015), online.</a:t>
            </a:r>
            <a:endParaRPr lang="de-AT" dirty="0">
              <a:latin typeface="Arial" panose="020B0604020202020204" pitchFamily="34" charset="0"/>
              <a:cs typeface="Arial" panose="020B0604020202020204" pitchFamily="34" charset="0"/>
            </a:endParaRPr>
          </a:p>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9</a:t>
            </a:fld>
            <a:endParaRPr lang="de-AT" dirty="0"/>
          </a:p>
        </p:txBody>
      </p:sp>
    </p:spTree>
    <p:extLst>
      <p:ext uri="{BB962C8B-B14F-4D97-AF65-F5344CB8AC3E}">
        <p14:creationId xmlns:p14="http://schemas.microsoft.com/office/powerpoint/2010/main" val="3827755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Abgerundetes Rechteck 3"/>
          <p:cNvSpPr/>
          <p:nvPr userDrawn="1"/>
        </p:nvSpPr>
        <p:spPr>
          <a:xfrm>
            <a:off x="1259632" y="2132856"/>
            <a:ext cx="7056784" cy="2847493"/>
          </a:xfrm>
          <a:prstGeom prst="roundRect">
            <a:avLst>
              <a:gd name="adj" fmla="val 12659"/>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b="1" dirty="0">
              <a:solidFill>
                <a:schemeClr val="tx1"/>
              </a:solidFill>
              <a:latin typeface="Arial" pitchFamily="34" charset="0"/>
              <a:cs typeface="Arial" pitchFamily="34" charset="0"/>
            </a:endParaRPr>
          </a:p>
        </p:txBody>
      </p:sp>
      <p:sp>
        <p:nvSpPr>
          <p:cNvPr id="2" name="Titel 1"/>
          <p:cNvSpPr>
            <a:spLocks noGrp="1"/>
          </p:cNvSpPr>
          <p:nvPr>
            <p:ph type="ctrTitle"/>
          </p:nvPr>
        </p:nvSpPr>
        <p:spPr>
          <a:xfrm>
            <a:off x="1495636" y="2418696"/>
            <a:ext cx="6584776" cy="1470025"/>
          </a:xfrm>
        </p:spPr>
        <p:txBody>
          <a:bodyPr/>
          <a:lstStyle>
            <a:lvl1pPr algn="ctr">
              <a:defRPr sz="4000"/>
            </a:lvl1pPr>
          </a:lstStyle>
          <a:p>
            <a:r>
              <a:rPr lang="de-DE" dirty="0"/>
              <a:t>Titelmasterformat durch Klicken bearbeiten</a:t>
            </a:r>
            <a:endParaRPr lang="de-AT" dirty="0"/>
          </a:p>
        </p:txBody>
      </p:sp>
      <p:sp>
        <p:nvSpPr>
          <p:cNvPr id="3" name="Untertitel 2"/>
          <p:cNvSpPr>
            <a:spLocks noGrp="1"/>
          </p:cNvSpPr>
          <p:nvPr>
            <p:ph type="subTitle" idx="1"/>
          </p:nvPr>
        </p:nvSpPr>
        <p:spPr>
          <a:xfrm>
            <a:off x="1495636" y="3888721"/>
            <a:ext cx="6584776" cy="836423"/>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AT" dirty="0"/>
          </a:p>
        </p:txBody>
      </p:sp>
      <p:pic>
        <p:nvPicPr>
          <p:cNvPr id="5" name="Picture 2" descr="C:\Users\fhb156505\AppData\Local\Microsoft\Windows\Temporary Internet Files\Content.Outlook\OP60CCGT\RERai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02775" y="620688"/>
            <a:ext cx="3654559" cy="11064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ieren 11">
            <a:extLst>
              <a:ext uri="{FF2B5EF4-FFF2-40B4-BE49-F238E27FC236}">
                <a16:creationId xmlns:a16="http://schemas.microsoft.com/office/drawing/2014/main" id="{DA36D845-2F8F-493B-A40E-F50B430072F6}"/>
              </a:ext>
            </a:extLst>
          </p:cNvPr>
          <p:cNvGrpSpPr/>
          <p:nvPr userDrawn="1"/>
        </p:nvGrpSpPr>
        <p:grpSpPr>
          <a:xfrm>
            <a:off x="1241630" y="5543343"/>
            <a:ext cx="6864475" cy="1113270"/>
            <a:chOff x="1241630" y="5543343"/>
            <a:chExt cx="6864475" cy="1113270"/>
          </a:xfrm>
        </p:grpSpPr>
        <p:pic>
          <p:nvPicPr>
            <p:cNvPr id="13" name="Picture 9" descr="C:\Users\p41662\AppData\Local\Microsoft\Windows\Temporary Internet Files\Content.Outlook\VDWGJMU4\RZ-Logo-Logistikum-hoch-cmyk-2000x2000px.jpg">
              <a:extLst>
                <a:ext uri="{FF2B5EF4-FFF2-40B4-BE49-F238E27FC236}">
                  <a16:creationId xmlns:a16="http://schemas.microsoft.com/office/drawing/2014/main" id="{773E7B5C-9122-4157-98DE-A5A6B6ADE042}"/>
                </a:ext>
              </a:extLst>
            </p:cNvPr>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891813" y="5714043"/>
              <a:ext cx="1190253" cy="942570"/>
            </a:xfrm>
            <a:prstGeom prst="rect">
              <a:avLst/>
            </a:prstGeom>
            <a:noFill/>
          </p:spPr>
        </p:pic>
        <p:pic>
          <p:nvPicPr>
            <p:cNvPr id="14" name="Grafik 13">
              <a:extLst>
                <a:ext uri="{FF2B5EF4-FFF2-40B4-BE49-F238E27FC236}">
                  <a16:creationId xmlns:a16="http://schemas.microsoft.com/office/drawing/2014/main" id="{560F5581-5B22-45B7-8B31-C5E769342CD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41630" y="5797011"/>
              <a:ext cx="1447661" cy="698702"/>
            </a:xfrm>
            <a:prstGeom prst="rect">
              <a:avLst/>
            </a:prstGeom>
          </p:spPr>
        </p:pic>
        <p:pic>
          <p:nvPicPr>
            <p:cNvPr id="15" name="Grafik 14">
              <a:extLst>
                <a:ext uri="{FF2B5EF4-FFF2-40B4-BE49-F238E27FC236}">
                  <a16:creationId xmlns:a16="http://schemas.microsoft.com/office/drawing/2014/main" id="{142937B8-4AD5-4884-B88C-E12CE371534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354593" y="5798836"/>
              <a:ext cx="1864863" cy="696878"/>
            </a:xfrm>
            <a:prstGeom prst="rect">
              <a:avLst/>
            </a:prstGeom>
          </p:spPr>
        </p:pic>
        <p:pic>
          <p:nvPicPr>
            <p:cNvPr id="16" name="Grafik 15">
              <a:extLst>
                <a:ext uri="{FF2B5EF4-FFF2-40B4-BE49-F238E27FC236}">
                  <a16:creationId xmlns:a16="http://schemas.microsoft.com/office/drawing/2014/main" id="{1215A3CB-D1E3-475E-A53E-44F8493D2E4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27982" y="5543343"/>
              <a:ext cx="1578123" cy="1052082"/>
            </a:xfrm>
            <a:prstGeom prst="rect">
              <a:avLst/>
            </a:prstGeom>
          </p:spPr>
        </p:pic>
      </p:grpSp>
    </p:spTree>
    <p:extLst>
      <p:ext uri="{BB962C8B-B14F-4D97-AF65-F5344CB8AC3E}">
        <p14:creationId xmlns:p14="http://schemas.microsoft.com/office/powerpoint/2010/main" val="185530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Abgerundetes Rechteck 3"/>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September 2019	</a:t>
            </a:r>
            <a:r>
              <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Abgerundetes Rechteck 6"/>
          <p:cNvSpPr/>
          <p:nvPr userDrawn="1"/>
        </p:nvSpPr>
        <p:spPr>
          <a:xfrm>
            <a:off x="395536" y="198066"/>
            <a:ext cx="8352928"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a:solidFill>
                <a:schemeClr val="tx1"/>
              </a:solidFill>
              <a:latin typeface="Arial" pitchFamily="34" charset="0"/>
              <a:cs typeface="Arial" pitchFamily="34" charset="0"/>
            </a:endParaRPr>
          </a:p>
        </p:txBody>
      </p:sp>
      <p:sp>
        <p:nvSpPr>
          <p:cNvPr id="2" name="Titel 1"/>
          <p:cNvSpPr>
            <a:spLocks noGrp="1"/>
          </p:cNvSpPr>
          <p:nvPr>
            <p:ph type="title"/>
          </p:nvPr>
        </p:nvSpPr>
        <p:spPr>
          <a:xfrm>
            <a:off x="539552" y="274638"/>
            <a:ext cx="8064896" cy="1143000"/>
          </a:xfrm>
        </p:spPr>
        <p:txBody>
          <a:bodyPr>
            <a:noAutofit/>
          </a:bodyPr>
          <a:lstStyle>
            <a:lvl1pPr>
              <a:defRPr sz="3500" b="1">
                <a:latin typeface="Arial" panose="020B0604020202020204" pitchFamily="34" charset="0"/>
                <a:cs typeface="Arial" panose="020B0604020202020204" pitchFamily="34" charset="0"/>
              </a:defRPr>
            </a:lvl1pPr>
          </a:lstStyle>
          <a:p>
            <a:r>
              <a:rPr lang="de-DE" dirty="0"/>
              <a:t>Titelmasterformat durch Klicken bearbeiten</a:t>
            </a:r>
            <a:endParaRPr lang="de-AT" dirty="0"/>
          </a:p>
        </p:txBody>
      </p:sp>
      <p:sp>
        <p:nvSpPr>
          <p:cNvPr id="3" name="Inhaltsplatzhalter 2"/>
          <p:cNvSpPr>
            <a:spLocks noGrp="1"/>
          </p:cNvSpPr>
          <p:nvPr>
            <p:ph idx="1"/>
          </p:nvPr>
        </p:nvSpPr>
        <p:spPr>
          <a:xfrm>
            <a:off x="439796" y="1623903"/>
            <a:ext cx="8229600" cy="4525963"/>
          </a:xfrm>
        </p:spPr>
        <p:txBody>
          <a:bodyPr>
            <a:normAutofit/>
          </a:bodyPr>
          <a:lstStyle>
            <a:lvl1pPr marL="342900" indent="-342900">
              <a:buFont typeface="Wingdings" panose="05000000000000000000" pitchFamily="2" charset="2"/>
              <a:buChar char="§"/>
              <a:defRPr sz="28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8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2050" name="Picture 2" descr="C:\Users\fhb156505\AppData\Local\Microsoft\Windows\Temporary Internet Files\Content.Outlook\OP60CCGT\RERai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956" y="6292409"/>
            <a:ext cx="951816" cy="28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5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5" name="Abgerundetes Rechteck 4"/>
          <p:cNvSpPr/>
          <p:nvPr userDrawn="1"/>
        </p:nvSpPr>
        <p:spPr>
          <a:xfrm>
            <a:off x="395536" y="198066"/>
            <a:ext cx="8352928"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a:solidFill>
                <a:schemeClr val="tx1"/>
              </a:solidFill>
              <a:latin typeface="Arial" pitchFamily="34" charset="0"/>
              <a:cs typeface="Arial" pitchFamily="34" charset="0"/>
            </a:endParaRPr>
          </a:p>
        </p:txBody>
      </p:sp>
      <p:sp>
        <p:nvSpPr>
          <p:cNvPr id="2" name="Titel 1"/>
          <p:cNvSpPr>
            <a:spLocks noGrp="1"/>
          </p:cNvSpPr>
          <p:nvPr>
            <p:ph type="title"/>
          </p:nvPr>
        </p:nvSpPr>
        <p:spPr/>
        <p:txBody>
          <a:bodyPr/>
          <a:lstStyle/>
          <a:p>
            <a:r>
              <a:rPr lang="de-DE" dirty="0"/>
              <a:t>Titelmasterformat durch Klicken bearbeiten</a:t>
            </a:r>
            <a:endParaRPr lang="de-AT" dirty="0"/>
          </a:p>
        </p:txBody>
      </p:sp>
      <p:sp>
        <p:nvSpPr>
          <p:cNvPr id="6" name="Abgerundetes Rechteck 5"/>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Jänner 2017	</a:t>
            </a:r>
            <a:r>
              <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8" name="Picture 2" descr="C:\Users\fhb156505\AppData\Local\Microsoft\Windows\Temporary Internet Files\Content.Outlook\OP60CCGT\RERai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956" y="6292409"/>
            <a:ext cx="951816" cy="28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8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Abgerundetes Rechteck 5"/>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Jänner 2017	</a:t>
            </a:r>
            <a:r>
              <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2" descr="C:\Users\fhb156505\AppData\Local\Microsoft\Windows\Temporary Internet Files\Content.Outlook\OP60CCGT\RERai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956" y="6292409"/>
            <a:ext cx="951816" cy="28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495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a:t>Edit title master format by clicking</a:t>
            </a:r>
            <a:endParaRPr lang="de-AT"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Edit text master format</a:t>
            </a:r>
          </a:p>
          <a:p>
            <a:pPr lvl="1"/>
            <a:r>
              <a:rPr lang="de-DE" dirty="0"/>
              <a:t>Second level</a:t>
            </a:r>
          </a:p>
          <a:p>
            <a:pPr lvl="2"/>
            <a:r>
              <a:rPr lang="de-DE" dirty="0"/>
              <a:t>Third level</a:t>
            </a:r>
          </a:p>
          <a:p>
            <a:pPr lvl="3"/>
            <a:r>
              <a:rPr lang="de-DE" dirty="0"/>
              <a:t>Fourth level</a:t>
            </a:r>
          </a:p>
          <a:p>
            <a:pPr lvl="4"/>
            <a:r>
              <a:rPr lang="de-DE" dirty="0"/>
              <a:t>Fifth level</a:t>
            </a:r>
            <a:endParaRPr lang="de-AT" dirty="0"/>
          </a:p>
        </p:txBody>
      </p:sp>
    </p:spTree>
    <p:extLst>
      <p:ext uri="{BB962C8B-B14F-4D97-AF65-F5344CB8AC3E}">
        <p14:creationId xmlns:p14="http://schemas.microsoft.com/office/powerpoint/2010/main" val="175220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ftr="0" dt="0"/>
  <p:txStyles>
    <p:titleStyle>
      <a:lvl1pPr algn="ctr" defTabSz="914400" rtl="0" eaLnBrk="1" latinLnBrk="0" hangingPunct="1">
        <a:spcBef>
          <a:spcPct val="0"/>
        </a:spcBef>
        <a:buNone/>
        <a:defRPr sz="35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hyperlink" Target="http://www.montansped.com/index.php/de/leistungen/kombinierter-verkehr" TargetMode="External"/><Relationship Id="rId13" Type="http://schemas.openxmlformats.org/officeDocument/2006/relationships/hyperlink" Target="http://www.shippingcontainers24.com/types/" TargetMode="External"/><Relationship Id="rId3" Type="http://schemas.openxmlformats.org/officeDocument/2006/relationships/hyperlink" Target="http://www.carucontainers.com/de/container/seecontainers/40ft-container/40ft-standard-container" TargetMode="External"/><Relationship Id="rId7" Type="http://schemas.openxmlformats.org/officeDocument/2006/relationships/hyperlink" Target="http://www.fahrzeugbilder.de/name/galerie/kategorie/LKW~Mercedes-Benz~Wechselbrucke/digitalfotografie/24.html" TargetMode="External"/><Relationship Id="rId12" Type="http://schemas.openxmlformats.org/officeDocument/2006/relationships/hyperlink" Target="https://www.rola.a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esce.at/eco3/wp-content/uploads/2016/04/2013-Schieneng%C3%BCterverkehr-Markt-und-Wettbewerbssituation-Folder.pdf" TargetMode="External"/><Relationship Id="rId11" Type="http://schemas.openxmlformats.org/officeDocument/2006/relationships/hyperlink" Target="http://www.railcargo.com/de/E-Services/Infothek/Publikationen/factsheets_operator.pdf" TargetMode="External"/><Relationship Id="rId5" Type="http://schemas.openxmlformats.org/officeDocument/2006/relationships/hyperlink" Target="http://www.dvz.de/rubriken/landverkehr/single-view/nachricht/hoeher-machen-statt-tiefer-legen.html" TargetMode="External"/><Relationship Id="rId10" Type="http://schemas.openxmlformats.org/officeDocument/2006/relationships/hyperlink" Target="http://www.railcargo.com/de/Operator/ROLA/index.jsp" TargetMode="External"/><Relationship Id="rId4" Type="http://schemas.openxmlformats.org/officeDocument/2006/relationships/hyperlink" Target="http://www.conzept.at/mietcontainer/wechselbehaelter" TargetMode="External"/><Relationship Id="rId9" Type="http://schemas.openxmlformats.org/officeDocument/2006/relationships/hyperlink" Target="http://www.leitbetriebe.at/de/leitbetriebe/?mode=detail&amp;id=3645e428-22f8-155f-5b47-4f9410a88b45#wrap-cont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solidFill>
                  <a:prstClr val="black"/>
                </a:solidFill>
              </a:rPr>
              <a:t>Rail Transport</a:t>
            </a:r>
            <a:endParaRPr lang="de-AT" dirty="0"/>
          </a:p>
        </p:txBody>
      </p:sp>
      <p:sp>
        <p:nvSpPr>
          <p:cNvPr id="3" name="Untertitel 2"/>
          <p:cNvSpPr>
            <a:spLocks noGrp="1"/>
          </p:cNvSpPr>
          <p:nvPr>
            <p:ph type="subTitle" idx="1"/>
          </p:nvPr>
        </p:nvSpPr>
        <p:spPr>
          <a:xfrm>
            <a:off x="1403648" y="3470509"/>
            <a:ext cx="6584776" cy="836423"/>
          </a:xfrm>
        </p:spPr>
        <p:txBody>
          <a:bodyPr/>
          <a:lstStyle/>
          <a:p>
            <a:r>
              <a:rPr lang="de-AT" dirty="0"/>
              <a:t>Combined Transport</a:t>
            </a:r>
          </a:p>
        </p:txBody>
      </p:sp>
    </p:spTree>
    <p:extLst>
      <p:ext uri="{BB962C8B-B14F-4D97-AF65-F5344CB8AC3E}">
        <p14:creationId xmlns:p14="http://schemas.microsoft.com/office/powerpoint/2010/main" val="127967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Combined Transport</a:t>
            </a:r>
            <a:br>
              <a:rPr lang="de-AT" dirty="0"/>
            </a:br>
            <a:r>
              <a:rPr lang="de-AT" dirty="0"/>
              <a:t> Transport Chain</a:t>
            </a:r>
          </a:p>
        </p:txBody>
      </p:sp>
      <p:grpSp>
        <p:nvGrpSpPr>
          <p:cNvPr id="11" name="Gruppieren 10"/>
          <p:cNvGrpSpPr/>
          <p:nvPr/>
        </p:nvGrpSpPr>
        <p:grpSpPr>
          <a:xfrm>
            <a:off x="335354" y="2487362"/>
            <a:ext cx="8007099" cy="1013646"/>
            <a:chOff x="335354" y="2348880"/>
            <a:chExt cx="8007099" cy="1013646"/>
          </a:xfrm>
        </p:grpSpPr>
        <p:pic>
          <p:nvPicPr>
            <p:cNvPr id="5" name="Grafik 4"/>
            <p:cNvPicPr>
              <a:picLocks noChangeAspect="1"/>
            </p:cNvPicPr>
            <p:nvPr/>
          </p:nvPicPr>
          <p:blipFill>
            <a:blip r:embed="rId3"/>
            <a:stretch>
              <a:fillRect/>
            </a:stretch>
          </p:blipFill>
          <p:spPr>
            <a:xfrm>
              <a:off x="1968865" y="2348880"/>
              <a:ext cx="1507910" cy="1013646"/>
            </a:xfrm>
            <a:prstGeom prst="rect">
              <a:avLst/>
            </a:prstGeom>
          </p:spPr>
        </p:pic>
        <p:pic>
          <p:nvPicPr>
            <p:cNvPr id="6" name="Grafik 5"/>
            <p:cNvPicPr>
              <a:picLocks noChangeAspect="1"/>
            </p:cNvPicPr>
            <p:nvPr/>
          </p:nvPicPr>
          <p:blipFill>
            <a:blip r:embed="rId3"/>
            <a:stretch>
              <a:fillRect/>
            </a:stretch>
          </p:blipFill>
          <p:spPr>
            <a:xfrm>
              <a:off x="5225760" y="2348880"/>
              <a:ext cx="1507910" cy="1013646"/>
            </a:xfrm>
            <a:prstGeom prst="rect">
              <a:avLst/>
            </a:prstGeom>
          </p:spPr>
        </p:pic>
        <p:pic>
          <p:nvPicPr>
            <p:cNvPr id="7" name="Grafik 6"/>
            <p:cNvPicPr>
              <a:picLocks noChangeAspect="1"/>
            </p:cNvPicPr>
            <p:nvPr/>
          </p:nvPicPr>
          <p:blipFill>
            <a:blip r:embed="rId4"/>
            <a:stretch>
              <a:fillRect/>
            </a:stretch>
          </p:blipFill>
          <p:spPr>
            <a:xfrm>
              <a:off x="3546548" y="2354074"/>
              <a:ext cx="1588646" cy="1008452"/>
            </a:xfrm>
            <a:prstGeom prst="rect">
              <a:avLst/>
            </a:prstGeom>
          </p:spPr>
        </p:pic>
        <p:pic>
          <p:nvPicPr>
            <p:cNvPr id="9" name="Grafik 8"/>
            <p:cNvPicPr>
              <a:picLocks noChangeAspect="1"/>
            </p:cNvPicPr>
            <p:nvPr/>
          </p:nvPicPr>
          <p:blipFill>
            <a:blip r:embed="rId5"/>
            <a:stretch>
              <a:fillRect/>
            </a:stretch>
          </p:blipFill>
          <p:spPr>
            <a:xfrm>
              <a:off x="335354" y="2348880"/>
              <a:ext cx="1518217" cy="1013646"/>
            </a:xfrm>
            <a:prstGeom prst="rect">
              <a:avLst/>
            </a:prstGeom>
          </p:spPr>
        </p:pic>
        <p:pic>
          <p:nvPicPr>
            <p:cNvPr id="10" name="Grafik 9"/>
            <p:cNvPicPr>
              <a:picLocks noChangeAspect="1"/>
            </p:cNvPicPr>
            <p:nvPr/>
          </p:nvPicPr>
          <p:blipFill>
            <a:blip r:embed="rId5"/>
            <a:stretch>
              <a:fillRect/>
            </a:stretch>
          </p:blipFill>
          <p:spPr>
            <a:xfrm>
              <a:off x="6824236" y="2348880"/>
              <a:ext cx="1518217" cy="1013646"/>
            </a:xfrm>
            <a:prstGeom prst="rect">
              <a:avLst/>
            </a:prstGeom>
          </p:spPr>
        </p:pic>
      </p:grpSp>
      <p:pic>
        <p:nvPicPr>
          <p:cNvPr id="3" name="Grafik 2">
            <a:extLst>
              <a:ext uri="{FF2B5EF4-FFF2-40B4-BE49-F238E27FC236}">
                <a16:creationId xmlns:a16="http://schemas.microsoft.com/office/drawing/2014/main" id="{6CAD96CE-C38B-4C4A-A487-4399CAE07B83}"/>
              </a:ext>
            </a:extLst>
          </p:cNvPr>
          <p:cNvPicPr>
            <a:picLocks noChangeAspect="1"/>
          </p:cNvPicPr>
          <p:nvPr/>
        </p:nvPicPr>
        <p:blipFill>
          <a:blip r:embed="rId6"/>
          <a:stretch>
            <a:fillRect/>
          </a:stretch>
        </p:blipFill>
        <p:spPr>
          <a:xfrm>
            <a:off x="366712" y="3656332"/>
            <a:ext cx="8410575" cy="1828800"/>
          </a:xfrm>
          <a:prstGeom prst="rect">
            <a:avLst/>
          </a:prstGeom>
        </p:spPr>
      </p:pic>
    </p:spTree>
    <p:extLst>
      <p:ext uri="{BB962C8B-B14F-4D97-AF65-F5344CB8AC3E}">
        <p14:creationId xmlns:p14="http://schemas.microsoft.com/office/powerpoint/2010/main" val="223438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Unaccompanied Combined Transport (UCT)</a:t>
            </a:r>
          </a:p>
        </p:txBody>
      </p:sp>
      <p:pic>
        <p:nvPicPr>
          <p:cNvPr id="5" name="Grafik 4"/>
          <p:cNvPicPr>
            <a:picLocks noChangeAspect="1"/>
          </p:cNvPicPr>
          <p:nvPr/>
        </p:nvPicPr>
        <p:blipFill>
          <a:blip r:embed="rId3"/>
          <a:stretch>
            <a:fillRect/>
          </a:stretch>
        </p:blipFill>
        <p:spPr>
          <a:xfrm>
            <a:off x="1823972" y="2024845"/>
            <a:ext cx="5496056" cy="3423911"/>
          </a:xfrm>
          <a:prstGeom prst="rect">
            <a:avLst/>
          </a:prstGeom>
        </p:spPr>
      </p:pic>
      <p:grpSp>
        <p:nvGrpSpPr>
          <p:cNvPr id="4" name="Gruppieren 3">
            <a:extLst>
              <a:ext uri="{FF2B5EF4-FFF2-40B4-BE49-F238E27FC236}">
                <a16:creationId xmlns:a16="http://schemas.microsoft.com/office/drawing/2014/main" id="{12C13ABE-5A68-40B6-B587-C568589821D1}"/>
              </a:ext>
            </a:extLst>
          </p:cNvPr>
          <p:cNvGrpSpPr/>
          <p:nvPr/>
        </p:nvGrpSpPr>
        <p:grpSpPr>
          <a:xfrm>
            <a:off x="1884932" y="2099310"/>
            <a:ext cx="5351277" cy="3284220"/>
            <a:chOff x="2513242" y="1656080"/>
            <a:chExt cx="7135036" cy="4378960"/>
          </a:xfrm>
        </p:grpSpPr>
        <p:sp>
          <p:nvSpPr>
            <p:cNvPr id="3" name="Rechteck 2">
              <a:extLst>
                <a:ext uri="{FF2B5EF4-FFF2-40B4-BE49-F238E27FC236}">
                  <a16:creationId xmlns:a16="http://schemas.microsoft.com/office/drawing/2014/main" id="{F2F22259-1383-4B68-82CB-389AEDEAB01D}"/>
                </a:ext>
              </a:extLst>
            </p:cNvPr>
            <p:cNvSpPr/>
            <p:nvPr/>
          </p:nvSpPr>
          <p:spPr>
            <a:xfrm>
              <a:off x="2915920" y="1656080"/>
              <a:ext cx="2113280" cy="26416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750" dirty="0">
                  <a:solidFill>
                    <a:schemeClr val="bg1"/>
                  </a:solidFill>
                  <a:latin typeface="Arial" panose="020B0604020202020204" pitchFamily="34" charset="0"/>
                  <a:cs typeface="Arial" panose="020B0604020202020204" pitchFamily="34" charset="0"/>
                </a:rPr>
                <a:t>Loading at loading point</a:t>
              </a:r>
            </a:p>
          </p:txBody>
        </p:sp>
        <p:sp>
          <p:nvSpPr>
            <p:cNvPr id="7" name="Rechteck 6">
              <a:extLst>
                <a:ext uri="{FF2B5EF4-FFF2-40B4-BE49-F238E27FC236}">
                  <a16:creationId xmlns:a16="http://schemas.microsoft.com/office/drawing/2014/main" id="{235E9762-0888-497C-84D9-602DA025214B}"/>
                </a:ext>
              </a:extLst>
            </p:cNvPr>
            <p:cNvSpPr/>
            <p:nvPr/>
          </p:nvSpPr>
          <p:spPr>
            <a:xfrm>
              <a:off x="5533477" y="1666240"/>
              <a:ext cx="1233083" cy="26416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AT" sz="750" dirty="0">
                  <a:solidFill>
                    <a:schemeClr val="bg1"/>
                  </a:solidFill>
                  <a:latin typeface="Arial" panose="020B0604020202020204" pitchFamily="34" charset="0"/>
                  <a:cs typeface="Arial" panose="020B0604020202020204" pitchFamily="34" charset="0"/>
                </a:rPr>
                <a:t>Truck pre-carriage</a:t>
              </a:r>
            </a:p>
          </p:txBody>
        </p:sp>
        <p:sp>
          <p:nvSpPr>
            <p:cNvPr id="8" name="Rechteck 7">
              <a:extLst>
                <a:ext uri="{FF2B5EF4-FFF2-40B4-BE49-F238E27FC236}">
                  <a16:creationId xmlns:a16="http://schemas.microsoft.com/office/drawing/2014/main" id="{52216F2D-94E1-4323-9249-89245BDD242D}"/>
                </a:ext>
              </a:extLst>
            </p:cNvPr>
            <p:cNvSpPr/>
            <p:nvPr/>
          </p:nvSpPr>
          <p:spPr>
            <a:xfrm>
              <a:off x="6797040" y="1656080"/>
              <a:ext cx="2316480" cy="3454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AT" sz="750" dirty="0">
                  <a:solidFill>
                    <a:schemeClr val="bg1"/>
                  </a:solidFill>
                  <a:latin typeface="Arial" panose="020B0604020202020204" pitchFamily="34" charset="0"/>
                  <a:cs typeface="Arial" panose="020B0604020202020204" pitchFamily="34" charset="0"/>
                </a:rPr>
                <a:t>Handling Terminal</a:t>
              </a:r>
            </a:p>
          </p:txBody>
        </p:sp>
        <p:sp>
          <p:nvSpPr>
            <p:cNvPr id="9" name="Rechteck 8">
              <a:extLst>
                <a:ext uri="{FF2B5EF4-FFF2-40B4-BE49-F238E27FC236}">
                  <a16:creationId xmlns:a16="http://schemas.microsoft.com/office/drawing/2014/main" id="{720D2CD4-8AB3-406A-8932-DF4F7C17D7D5}"/>
                </a:ext>
              </a:extLst>
            </p:cNvPr>
            <p:cNvSpPr/>
            <p:nvPr/>
          </p:nvSpPr>
          <p:spPr>
            <a:xfrm>
              <a:off x="5533477" y="2702560"/>
              <a:ext cx="1365163" cy="26416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AT" sz="750" dirty="0">
                  <a:solidFill>
                    <a:schemeClr val="bg1"/>
                  </a:solidFill>
                  <a:latin typeface="Arial" panose="020B0604020202020204" pitchFamily="34" charset="0"/>
                  <a:cs typeface="Arial" panose="020B0604020202020204" pitchFamily="34" charset="0"/>
                </a:rPr>
                <a:t>Rail in the main leg</a:t>
              </a:r>
            </a:p>
          </p:txBody>
        </p:sp>
        <p:sp>
          <p:nvSpPr>
            <p:cNvPr id="10" name="Rechteck 9">
              <a:extLst>
                <a:ext uri="{FF2B5EF4-FFF2-40B4-BE49-F238E27FC236}">
                  <a16:creationId xmlns:a16="http://schemas.microsoft.com/office/drawing/2014/main" id="{459A6767-D6AA-4EC1-B052-B1F98CD1B35B}"/>
                </a:ext>
              </a:extLst>
            </p:cNvPr>
            <p:cNvSpPr/>
            <p:nvPr/>
          </p:nvSpPr>
          <p:spPr>
            <a:xfrm>
              <a:off x="5029201" y="4927600"/>
              <a:ext cx="1503680" cy="26416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750">
                  <a:solidFill>
                    <a:schemeClr val="bg1"/>
                  </a:solidFill>
                  <a:latin typeface="Arial" panose="020B0604020202020204" pitchFamily="34" charset="0"/>
                  <a:cs typeface="Arial" panose="020B0604020202020204" pitchFamily="34" charset="0"/>
                </a:rPr>
                <a:t>truck onward carriage </a:t>
              </a:r>
            </a:p>
          </p:txBody>
        </p:sp>
        <p:sp>
          <p:nvSpPr>
            <p:cNvPr id="11" name="Rechteck 10">
              <a:extLst>
                <a:ext uri="{FF2B5EF4-FFF2-40B4-BE49-F238E27FC236}">
                  <a16:creationId xmlns:a16="http://schemas.microsoft.com/office/drawing/2014/main" id="{211FCA22-0089-4716-9D4B-79F5CA82D4DA}"/>
                </a:ext>
              </a:extLst>
            </p:cNvPr>
            <p:cNvSpPr/>
            <p:nvPr/>
          </p:nvSpPr>
          <p:spPr>
            <a:xfrm>
              <a:off x="2513242" y="5644488"/>
              <a:ext cx="2444837" cy="3905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AT" sz="750" dirty="0">
                  <a:solidFill>
                    <a:schemeClr val="bg1"/>
                  </a:solidFill>
                  <a:latin typeface="Arial" panose="020B0604020202020204" pitchFamily="34" charset="0"/>
                  <a:cs typeface="Arial" panose="020B0604020202020204" pitchFamily="34" charset="0"/>
                </a:rPr>
                <a:t>Handling Terminal</a:t>
              </a:r>
            </a:p>
          </p:txBody>
        </p:sp>
        <p:sp>
          <p:nvSpPr>
            <p:cNvPr id="12" name="Rechteck 11">
              <a:extLst>
                <a:ext uri="{FF2B5EF4-FFF2-40B4-BE49-F238E27FC236}">
                  <a16:creationId xmlns:a16="http://schemas.microsoft.com/office/drawing/2014/main" id="{A2BFC585-C6A5-4B03-84F9-3311AAB2CF62}"/>
                </a:ext>
              </a:extLst>
            </p:cNvPr>
            <p:cNvSpPr/>
            <p:nvPr/>
          </p:nvSpPr>
          <p:spPr>
            <a:xfrm>
              <a:off x="7345680" y="5770880"/>
              <a:ext cx="2302598" cy="26416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750" dirty="0">
                  <a:solidFill>
                    <a:schemeClr val="bg1"/>
                  </a:solidFill>
                  <a:latin typeface="Arial" panose="020B0604020202020204" pitchFamily="34" charset="0"/>
                  <a:cs typeface="Arial" panose="020B0604020202020204" pitchFamily="34" charset="0"/>
                </a:rPr>
                <a:t>Unloading at recipient</a:t>
              </a:r>
            </a:p>
          </p:txBody>
        </p:sp>
      </p:grpSp>
    </p:spTree>
    <p:extLst>
      <p:ext uri="{BB962C8B-B14F-4D97-AF65-F5344CB8AC3E}">
        <p14:creationId xmlns:p14="http://schemas.microsoft.com/office/powerpoint/2010/main" val="4208840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Transport Unit: Containers I</a:t>
            </a:r>
          </a:p>
        </p:txBody>
      </p:sp>
      <p:pic>
        <p:nvPicPr>
          <p:cNvPr id="6" name="Grafik 5"/>
          <p:cNvPicPr>
            <a:picLocks noChangeAspect="1"/>
          </p:cNvPicPr>
          <p:nvPr/>
        </p:nvPicPr>
        <p:blipFill>
          <a:blip r:embed="rId3"/>
          <a:stretch>
            <a:fillRect/>
          </a:stretch>
        </p:blipFill>
        <p:spPr>
          <a:xfrm>
            <a:off x="988611" y="2416026"/>
            <a:ext cx="3495675" cy="2266950"/>
          </a:xfrm>
          <a:prstGeom prst="rect">
            <a:avLst/>
          </a:prstGeom>
        </p:spPr>
      </p:pic>
      <p:sp>
        <p:nvSpPr>
          <p:cNvPr id="7" name="Textfeld 6"/>
          <p:cNvSpPr txBox="1"/>
          <p:nvPr/>
        </p:nvSpPr>
        <p:spPr>
          <a:xfrm>
            <a:off x="899972" y="2025544"/>
            <a:ext cx="3384376" cy="369332"/>
          </a:xfrm>
          <a:prstGeom prst="rect">
            <a:avLst/>
          </a:prstGeom>
          <a:noFill/>
        </p:spPr>
        <p:txBody>
          <a:bodyPr wrap="square" rtlCol="0">
            <a:spAutoFit/>
          </a:bodyPr>
          <a:lstStyle/>
          <a:p>
            <a:r>
              <a:rPr lang="de-AT" b="1" dirty="0">
                <a:latin typeface="Arial" panose="020B0604020202020204" pitchFamily="34" charset="0"/>
                <a:cs typeface="Arial" panose="020B0604020202020204" pitchFamily="34" charset="0"/>
              </a:rPr>
              <a:t>20 foot container</a:t>
            </a:r>
          </a:p>
        </p:txBody>
      </p:sp>
      <p:pic>
        <p:nvPicPr>
          <p:cNvPr id="8" name="Grafik 7"/>
          <p:cNvPicPr>
            <a:picLocks noChangeAspect="1"/>
          </p:cNvPicPr>
          <p:nvPr/>
        </p:nvPicPr>
        <p:blipFill>
          <a:blip r:embed="rId4"/>
          <a:stretch>
            <a:fillRect/>
          </a:stretch>
        </p:blipFill>
        <p:spPr>
          <a:xfrm>
            <a:off x="4666433" y="2960921"/>
            <a:ext cx="3486150" cy="2352675"/>
          </a:xfrm>
          <a:prstGeom prst="rect">
            <a:avLst/>
          </a:prstGeom>
        </p:spPr>
      </p:pic>
      <p:sp>
        <p:nvSpPr>
          <p:cNvPr id="9" name="Textfeld 8"/>
          <p:cNvSpPr txBox="1"/>
          <p:nvPr/>
        </p:nvSpPr>
        <p:spPr>
          <a:xfrm>
            <a:off x="6156176" y="5345857"/>
            <a:ext cx="3384376" cy="369332"/>
          </a:xfrm>
          <a:prstGeom prst="rect">
            <a:avLst/>
          </a:prstGeom>
          <a:noFill/>
        </p:spPr>
        <p:txBody>
          <a:bodyPr wrap="square" rtlCol="0">
            <a:spAutoFit/>
          </a:bodyPr>
          <a:lstStyle/>
          <a:p>
            <a:r>
              <a:rPr lang="de-AT" b="1" dirty="0">
                <a:latin typeface="Arial" panose="020B0604020202020204" pitchFamily="34" charset="0"/>
                <a:cs typeface="Arial" panose="020B0604020202020204" pitchFamily="34" charset="0"/>
              </a:rPr>
              <a:t>40 foot container</a:t>
            </a:r>
          </a:p>
        </p:txBody>
      </p:sp>
      <p:pic>
        <p:nvPicPr>
          <p:cNvPr id="10" name="Grafik 9"/>
          <p:cNvPicPr>
            <a:picLocks noChangeAspect="1"/>
          </p:cNvPicPr>
          <p:nvPr/>
        </p:nvPicPr>
        <p:blipFill>
          <a:blip r:embed="rId5"/>
          <a:stretch>
            <a:fillRect/>
          </a:stretch>
        </p:blipFill>
        <p:spPr>
          <a:xfrm>
            <a:off x="90494" y="4682976"/>
            <a:ext cx="4393792" cy="1203062"/>
          </a:xfrm>
          <a:prstGeom prst="rect">
            <a:avLst/>
          </a:prstGeom>
        </p:spPr>
      </p:pic>
      <p:pic>
        <p:nvPicPr>
          <p:cNvPr id="11" name="Grafik 10"/>
          <p:cNvPicPr>
            <a:picLocks noChangeAspect="1"/>
          </p:cNvPicPr>
          <p:nvPr/>
        </p:nvPicPr>
        <p:blipFill>
          <a:blip r:embed="rId6"/>
          <a:stretch>
            <a:fillRect/>
          </a:stretch>
        </p:blipFill>
        <p:spPr>
          <a:xfrm>
            <a:off x="4572000" y="1626184"/>
            <a:ext cx="4386033" cy="1168051"/>
          </a:xfrm>
          <a:prstGeom prst="rect">
            <a:avLst/>
          </a:prstGeom>
        </p:spPr>
      </p:pic>
    </p:spTree>
    <p:extLst>
      <p:ext uri="{BB962C8B-B14F-4D97-AF65-F5344CB8AC3E}">
        <p14:creationId xmlns:p14="http://schemas.microsoft.com/office/powerpoint/2010/main" val="107835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Transport Unit: Containers II</a:t>
            </a:r>
          </a:p>
        </p:txBody>
      </p:sp>
      <p:pic>
        <p:nvPicPr>
          <p:cNvPr id="3" name="Grafik 2"/>
          <p:cNvPicPr>
            <a:picLocks noChangeAspect="1"/>
          </p:cNvPicPr>
          <p:nvPr/>
        </p:nvPicPr>
        <p:blipFill>
          <a:blip r:embed="rId3"/>
          <a:stretch>
            <a:fillRect/>
          </a:stretch>
        </p:blipFill>
        <p:spPr>
          <a:xfrm>
            <a:off x="395537" y="1772816"/>
            <a:ext cx="3168351" cy="2232442"/>
          </a:xfrm>
          <a:prstGeom prst="rect">
            <a:avLst/>
          </a:prstGeom>
        </p:spPr>
      </p:pic>
      <p:sp>
        <p:nvSpPr>
          <p:cNvPr id="6" name="Textfeld 5"/>
          <p:cNvSpPr txBox="1"/>
          <p:nvPr/>
        </p:nvSpPr>
        <p:spPr>
          <a:xfrm>
            <a:off x="2699792" y="1636500"/>
            <a:ext cx="3384376" cy="369332"/>
          </a:xfrm>
          <a:prstGeom prst="rect">
            <a:avLst/>
          </a:prstGeom>
          <a:noFill/>
        </p:spPr>
        <p:txBody>
          <a:bodyPr wrap="square" rtlCol="0">
            <a:spAutoFit/>
          </a:bodyPr>
          <a:lstStyle/>
          <a:p>
            <a:r>
              <a:rPr lang="de-AT" b="1" dirty="0">
                <a:latin typeface="Arial" panose="020B0604020202020204" pitchFamily="34" charset="0"/>
                <a:cs typeface="Arial" panose="020B0604020202020204" pitchFamily="34" charset="0"/>
              </a:rPr>
              <a:t>flat </a:t>
            </a:r>
            <a:r>
              <a:rPr lang="de-AT" b="1" dirty="0" err="1">
                <a:latin typeface="Arial" panose="020B0604020202020204" pitchFamily="34" charset="0"/>
                <a:cs typeface="Arial" panose="020B0604020202020204" pitchFamily="34" charset="0"/>
              </a:rPr>
              <a:t>container</a:t>
            </a:r>
            <a:endParaRPr lang="de-AT" b="1"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4"/>
          <a:stretch>
            <a:fillRect/>
          </a:stretch>
        </p:blipFill>
        <p:spPr>
          <a:xfrm>
            <a:off x="5696297" y="1988840"/>
            <a:ext cx="2974136" cy="1872208"/>
          </a:xfrm>
          <a:prstGeom prst="rect">
            <a:avLst/>
          </a:prstGeom>
        </p:spPr>
      </p:pic>
      <p:sp>
        <p:nvSpPr>
          <p:cNvPr id="7" name="Textfeld 6"/>
          <p:cNvSpPr txBox="1"/>
          <p:nvPr/>
        </p:nvSpPr>
        <p:spPr>
          <a:xfrm>
            <a:off x="5286057" y="1636500"/>
            <a:ext cx="3384376" cy="369332"/>
          </a:xfrm>
          <a:prstGeom prst="rect">
            <a:avLst/>
          </a:prstGeom>
          <a:noFill/>
        </p:spPr>
        <p:txBody>
          <a:bodyPr wrap="square" rtlCol="0">
            <a:spAutoFit/>
          </a:bodyPr>
          <a:lstStyle/>
          <a:p>
            <a:r>
              <a:rPr lang="de-AT" b="1" dirty="0">
                <a:latin typeface="Arial" panose="020B0604020202020204" pitchFamily="34" charset="0"/>
                <a:cs typeface="Arial" panose="020B0604020202020204" pitchFamily="34" charset="0"/>
              </a:rPr>
              <a:t>open top </a:t>
            </a:r>
            <a:r>
              <a:rPr lang="de-AT" b="1" dirty="0" err="1">
                <a:latin typeface="Arial" panose="020B0604020202020204" pitchFamily="34" charset="0"/>
                <a:cs typeface="Arial" panose="020B0604020202020204" pitchFamily="34" charset="0"/>
              </a:rPr>
              <a:t>container</a:t>
            </a:r>
            <a:endParaRPr lang="de-AT" b="1" dirty="0">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5"/>
          <a:stretch>
            <a:fillRect/>
          </a:stretch>
        </p:blipFill>
        <p:spPr>
          <a:xfrm>
            <a:off x="669097" y="4249316"/>
            <a:ext cx="2619375" cy="1914525"/>
          </a:xfrm>
          <a:prstGeom prst="rect">
            <a:avLst/>
          </a:prstGeom>
        </p:spPr>
      </p:pic>
      <p:sp>
        <p:nvSpPr>
          <p:cNvPr id="9" name="Textfeld 8"/>
          <p:cNvSpPr txBox="1"/>
          <p:nvPr/>
        </p:nvSpPr>
        <p:spPr>
          <a:xfrm>
            <a:off x="975628" y="4002620"/>
            <a:ext cx="3384376" cy="369332"/>
          </a:xfrm>
          <a:prstGeom prst="rect">
            <a:avLst/>
          </a:prstGeom>
          <a:noFill/>
        </p:spPr>
        <p:txBody>
          <a:bodyPr wrap="square" rtlCol="0">
            <a:spAutoFit/>
          </a:bodyPr>
          <a:lstStyle/>
          <a:p>
            <a:r>
              <a:rPr lang="de-AT" b="1" dirty="0">
                <a:latin typeface="Arial" panose="020B0604020202020204" pitchFamily="34" charset="0"/>
                <a:cs typeface="Arial" panose="020B0604020202020204" pitchFamily="34" charset="0"/>
              </a:rPr>
              <a:t>high </a:t>
            </a:r>
            <a:r>
              <a:rPr lang="de-AT" b="1" dirty="0" err="1">
                <a:latin typeface="Arial" panose="020B0604020202020204" pitchFamily="34" charset="0"/>
                <a:cs typeface="Arial" panose="020B0604020202020204" pitchFamily="34" charset="0"/>
              </a:rPr>
              <a:t>cube</a:t>
            </a:r>
            <a:r>
              <a:rPr lang="de-AT" b="1" dirty="0">
                <a:latin typeface="Arial" panose="020B0604020202020204" pitchFamily="34" charset="0"/>
                <a:cs typeface="Arial" panose="020B0604020202020204" pitchFamily="34" charset="0"/>
              </a:rPr>
              <a:t> </a:t>
            </a:r>
            <a:r>
              <a:rPr lang="de-AT" b="1" dirty="0" err="1">
                <a:latin typeface="Arial" panose="020B0604020202020204" pitchFamily="34" charset="0"/>
                <a:cs typeface="Arial" panose="020B0604020202020204" pitchFamily="34" charset="0"/>
              </a:rPr>
              <a:t>container</a:t>
            </a:r>
            <a:endParaRPr lang="de-AT" b="1" dirty="0">
              <a:latin typeface="Arial" panose="020B0604020202020204" pitchFamily="34" charset="0"/>
              <a:cs typeface="Arial" panose="020B0604020202020204" pitchFamily="34" charset="0"/>
            </a:endParaRPr>
          </a:p>
        </p:txBody>
      </p:sp>
      <p:pic>
        <p:nvPicPr>
          <p:cNvPr id="10" name="Grafik 9"/>
          <p:cNvPicPr>
            <a:picLocks noChangeAspect="1"/>
          </p:cNvPicPr>
          <p:nvPr/>
        </p:nvPicPr>
        <p:blipFill>
          <a:blip r:embed="rId6"/>
          <a:stretch>
            <a:fillRect/>
          </a:stretch>
        </p:blipFill>
        <p:spPr>
          <a:xfrm>
            <a:off x="4282491" y="4109340"/>
            <a:ext cx="2736304" cy="2054501"/>
          </a:xfrm>
          <a:prstGeom prst="rect">
            <a:avLst/>
          </a:prstGeom>
        </p:spPr>
      </p:pic>
      <p:sp>
        <p:nvSpPr>
          <p:cNvPr id="11" name="Textfeld 10"/>
          <p:cNvSpPr txBox="1"/>
          <p:nvPr/>
        </p:nvSpPr>
        <p:spPr>
          <a:xfrm>
            <a:off x="7018795" y="4869160"/>
            <a:ext cx="2411760" cy="369332"/>
          </a:xfrm>
          <a:prstGeom prst="rect">
            <a:avLst/>
          </a:prstGeom>
          <a:noFill/>
        </p:spPr>
        <p:txBody>
          <a:bodyPr wrap="square" rtlCol="0">
            <a:spAutoFit/>
          </a:bodyPr>
          <a:lstStyle/>
          <a:p>
            <a:r>
              <a:rPr lang="de-AT" b="1" dirty="0">
                <a:latin typeface="Arial" panose="020B0604020202020204" pitchFamily="34" charset="0"/>
                <a:cs typeface="Arial" panose="020B0604020202020204" pitchFamily="34" charset="0"/>
              </a:rPr>
              <a:t>refrigerated container</a:t>
            </a:r>
          </a:p>
        </p:txBody>
      </p:sp>
    </p:spTree>
    <p:extLst>
      <p:ext uri="{BB962C8B-B14F-4D97-AF65-F5344CB8AC3E}">
        <p14:creationId xmlns:p14="http://schemas.microsoft.com/office/powerpoint/2010/main" val="3921293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Transport Unit: Swap Body</a:t>
            </a:r>
          </a:p>
        </p:txBody>
      </p:sp>
      <p:pic>
        <p:nvPicPr>
          <p:cNvPr id="4" name="Grafik 3"/>
          <p:cNvPicPr>
            <a:picLocks noChangeAspect="1"/>
          </p:cNvPicPr>
          <p:nvPr/>
        </p:nvPicPr>
        <p:blipFill>
          <a:blip r:embed="rId3"/>
          <a:stretch>
            <a:fillRect/>
          </a:stretch>
        </p:blipFill>
        <p:spPr>
          <a:xfrm>
            <a:off x="539552" y="2276872"/>
            <a:ext cx="3493862" cy="2241895"/>
          </a:xfrm>
          <a:prstGeom prst="rect">
            <a:avLst/>
          </a:prstGeom>
        </p:spPr>
      </p:pic>
      <p:sp>
        <p:nvSpPr>
          <p:cNvPr id="5" name="Textfeld 4"/>
          <p:cNvSpPr txBox="1"/>
          <p:nvPr/>
        </p:nvSpPr>
        <p:spPr>
          <a:xfrm>
            <a:off x="521098" y="1772816"/>
            <a:ext cx="4554957" cy="369332"/>
          </a:xfrm>
          <a:prstGeom prst="rect">
            <a:avLst/>
          </a:prstGeom>
          <a:noFill/>
        </p:spPr>
        <p:txBody>
          <a:bodyPr wrap="square" rtlCol="0">
            <a:spAutoFit/>
          </a:bodyPr>
          <a:lstStyle/>
          <a:p>
            <a:r>
              <a:rPr lang="en-AU" b="1">
                <a:latin typeface="Arial" panose="020B0604020202020204" pitchFamily="34" charset="0"/>
                <a:cs typeface="Arial" panose="020B0604020202020204" pitchFamily="34" charset="0"/>
              </a:rPr>
              <a:t>swap body in box design</a:t>
            </a:r>
          </a:p>
        </p:txBody>
      </p:sp>
      <p:pic>
        <p:nvPicPr>
          <p:cNvPr id="6" name="Grafik 5"/>
          <p:cNvPicPr>
            <a:picLocks noChangeAspect="1"/>
          </p:cNvPicPr>
          <p:nvPr/>
        </p:nvPicPr>
        <p:blipFill>
          <a:blip r:embed="rId4"/>
          <a:stretch>
            <a:fillRect/>
          </a:stretch>
        </p:blipFill>
        <p:spPr>
          <a:xfrm>
            <a:off x="5076055" y="3174465"/>
            <a:ext cx="3190105" cy="2743264"/>
          </a:xfrm>
          <a:prstGeom prst="rect">
            <a:avLst/>
          </a:prstGeom>
        </p:spPr>
      </p:pic>
      <p:sp>
        <p:nvSpPr>
          <p:cNvPr id="7" name="Textfeld 6"/>
          <p:cNvSpPr txBox="1"/>
          <p:nvPr/>
        </p:nvSpPr>
        <p:spPr>
          <a:xfrm>
            <a:off x="4913587" y="2780928"/>
            <a:ext cx="4554957" cy="369332"/>
          </a:xfrm>
          <a:prstGeom prst="rect">
            <a:avLst/>
          </a:prstGeom>
          <a:noFill/>
        </p:spPr>
        <p:txBody>
          <a:bodyPr wrap="square" rtlCol="0">
            <a:spAutoFit/>
          </a:bodyPr>
          <a:lstStyle/>
          <a:p>
            <a:r>
              <a:rPr lang="en-AU" b="1">
                <a:latin typeface="Arial" panose="020B0604020202020204" pitchFamily="34" charset="0"/>
                <a:cs typeface="Arial" panose="020B0604020202020204" pitchFamily="34" charset="0"/>
              </a:rPr>
              <a:t>swap body tarpaulin structure</a:t>
            </a:r>
          </a:p>
        </p:txBody>
      </p:sp>
    </p:spTree>
    <p:extLst>
      <p:ext uri="{BB962C8B-B14F-4D97-AF65-F5344CB8AC3E}">
        <p14:creationId xmlns:p14="http://schemas.microsoft.com/office/powerpoint/2010/main" val="249206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Transport Unit: Semitrailer</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684" y="1665697"/>
            <a:ext cx="2689932" cy="1972812"/>
          </a:xfrm>
          <a:prstGeom prst="rect">
            <a:avLst/>
          </a:prstGeom>
        </p:spPr>
      </p:pic>
      <p:sp>
        <p:nvSpPr>
          <p:cNvPr id="5" name="Textfeld 4"/>
          <p:cNvSpPr txBox="1"/>
          <p:nvPr/>
        </p:nvSpPr>
        <p:spPr>
          <a:xfrm>
            <a:off x="395535" y="3717032"/>
            <a:ext cx="4554957" cy="369332"/>
          </a:xfrm>
          <a:prstGeom prst="rect">
            <a:avLst/>
          </a:prstGeom>
          <a:noFill/>
        </p:spPr>
        <p:txBody>
          <a:bodyPr wrap="square" rtlCol="0">
            <a:spAutoFit/>
          </a:bodyPr>
          <a:lstStyle/>
          <a:p>
            <a:r>
              <a:rPr lang="en-AU" b="1">
                <a:latin typeface="Arial" panose="020B0604020202020204" pitchFamily="34" charset="0"/>
                <a:cs typeface="Arial" panose="020B0604020202020204" pitchFamily="34" charset="0"/>
              </a:rPr>
              <a:t>craneable semitrailer</a:t>
            </a:r>
          </a:p>
        </p:txBody>
      </p:sp>
      <p:pic>
        <p:nvPicPr>
          <p:cNvPr id="6" name="Grafik 5"/>
          <p:cNvPicPr>
            <a:picLocks noChangeAspect="1"/>
          </p:cNvPicPr>
          <p:nvPr/>
        </p:nvPicPr>
        <p:blipFill>
          <a:blip r:embed="rId4"/>
          <a:stretch>
            <a:fillRect/>
          </a:stretch>
        </p:blipFill>
        <p:spPr>
          <a:xfrm>
            <a:off x="1136599" y="4233464"/>
            <a:ext cx="1316101" cy="1291174"/>
          </a:xfrm>
          <a:prstGeom prst="rect">
            <a:avLst/>
          </a:prstGeom>
        </p:spPr>
      </p:pic>
      <p:sp>
        <p:nvSpPr>
          <p:cNvPr id="7" name="Textfeld 6"/>
          <p:cNvSpPr txBox="1"/>
          <p:nvPr/>
        </p:nvSpPr>
        <p:spPr>
          <a:xfrm>
            <a:off x="894548" y="5605283"/>
            <a:ext cx="1800201" cy="369332"/>
          </a:xfrm>
          <a:prstGeom prst="rect">
            <a:avLst/>
          </a:prstGeom>
          <a:noFill/>
        </p:spPr>
        <p:txBody>
          <a:bodyPr wrap="square" rtlCol="0">
            <a:spAutoFit/>
          </a:bodyPr>
          <a:lstStyle/>
          <a:p>
            <a:r>
              <a:rPr lang="de-AT" b="1" dirty="0">
                <a:latin typeface="Arial" panose="020B0604020202020204" pitchFamily="34" charset="0"/>
                <a:cs typeface="Arial" panose="020B0604020202020204" pitchFamily="34" charset="0"/>
              </a:rPr>
              <a:t>kingpin</a:t>
            </a:r>
          </a:p>
        </p:txBody>
      </p:sp>
      <p:pic>
        <p:nvPicPr>
          <p:cNvPr id="8" name="Grafik 7"/>
          <p:cNvPicPr>
            <a:picLocks noChangeAspect="1"/>
          </p:cNvPicPr>
          <p:nvPr/>
        </p:nvPicPr>
        <p:blipFill>
          <a:blip r:embed="rId5"/>
          <a:stretch>
            <a:fillRect/>
          </a:stretch>
        </p:blipFill>
        <p:spPr>
          <a:xfrm>
            <a:off x="3779912" y="3641946"/>
            <a:ext cx="3215816" cy="1851730"/>
          </a:xfrm>
          <a:prstGeom prst="rect">
            <a:avLst/>
          </a:prstGeom>
        </p:spPr>
      </p:pic>
      <p:sp>
        <p:nvSpPr>
          <p:cNvPr id="9" name="Textfeld 8"/>
          <p:cNvSpPr txBox="1"/>
          <p:nvPr/>
        </p:nvSpPr>
        <p:spPr>
          <a:xfrm>
            <a:off x="3744685" y="5608581"/>
            <a:ext cx="5076565" cy="646331"/>
          </a:xfrm>
          <a:prstGeom prst="rect">
            <a:avLst/>
          </a:prstGeom>
          <a:noFill/>
        </p:spPr>
        <p:txBody>
          <a:bodyPr wrap="square" rtlCol="0">
            <a:spAutoFit/>
          </a:bodyPr>
          <a:lstStyle/>
          <a:p>
            <a:r>
              <a:rPr lang="en-AU" b="1">
                <a:latin typeface="Arial" panose="020B0604020202020204" pitchFamily="34" charset="0"/>
                <a:cs typeface="Arial" panose="020B0604020202020204" pitchFamily="34" charset="0"/>
              </a:rPr>
              <a:t>laterally open semi-trailer with sliding tarpaulin</a:t>
            </a:r>
          </a:p>
        </p:txBody>
      </p:sp>
      <p:pic>
        <p:nvPicPr>
          <p:cNvPr id="10" name="Grafik 9"/>
          <p:cNvPicPr>
            <a:picLocks noChangeAspect="1"/>
          </p:cNvPicPr>
          <p:nvPr/>
        </p:nvPicPr>
        <p:blipFill>
          <a:blip r:embed="rId6"/>
          <a:stretch>
            <a:fillRect/>
          </a:stretch>
        </p:blipFill>
        <p:spPr>
          <a:xfrm>
            <a:off x="5671512" y="1529328"/>
            <a:ext cx="2919413" cy="1905000"/>
          </a:xfrm>
          <a:prstGeom prst="rect">
            <a:avLst/>
          </a:prstGeom>
        </p:spPr>
      </p:pic>
      <p:sp>
        <p:nvSpPr>
          <p:cNvPr id="11" name="Textfeld 10"/>
          <p:cNvSpPr txBox="1"/>
          <p:nvPr/>
        </p:nvSpPr>
        <p:spPr>
          <a:xfrm>
            <a:off x="3830006" y="2467437"/>
            <a:ext cx="1877251" cy="369332"/>
          </a:xfrm>
          <a:prstGeom prst="rect">
            <a:avLst/>
          </a:prstGeom>
          <a:noFill/>
        </p:spPr>
        <p:txBody>
          <a:bodyPr wrap="square" rtlCol="0">
            <a:spAutoFit/>
          </a:bodyPr>
          <a:lstStyle/>
          <a:p>
            <a:r>
              <a:rPr lang="de-AT" b="1" dirty="0">
                <a:latin typeface="Arial" panose="020B0604020202020204" pitchFamily="34" charset="0"/>
                <a:cs typeface="Arial" panose="020B0604020202020204" pitchFamily="34" charset="0"/>
              </a:rPr>
              <a:t>semitrailer</a:t>
            </a:r>
          </a:p>
        </p:txBody>
      </p:sp>
    </p:spTree>
    <p:extLst>
      <p:ext uri="{BB962C8B-B14F-4D97-AF65-F5344CB8AC3E}">
        <p14:creationId xmlns:p14="http://schemas.microsoft.com/office/powerpoint/2010/main" val="304557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Accompanied Combined Transport</a:t>
            </a:r>
          </a:p>
        </p:txBody>
      </p:sp>
      <p:pic>
        <p:nvPicPr>
          <p:cNvPr id="15" name="Grafik 14"/>
          <p:cNvPicPr>
            <a:picLocks noChangeAspect="1"/>
          </p:cNvPicPr>
          <p:nvPr/>
        </p:nvPicPr>
        <p:blipFill>
          <a:blip r:embed="rId3"/>
          <a:stretch>
            <a:fillRect/>
          </a:stretch>
        </p:blipFill>
        <p:spPr>
          <a:xfrm>
            <a:off x="395536" y="2154613"/>
            <a:ext cx="8208912" cy="3290611"/>
          </a:xfrm>
          <a:prstGeom prst="rect">
            <a:avLst/>
          </a:prstGeom>
        </p:spPr>
      </p:pic>
    </p:spTree>
    <p:extLst>
      <p:ext uri="{BB962C8B-B14F-4D97-AF65-F5344CB8AC3E}">
        <p14:creationId xmlns:p14="http://schemas.microsoft.com/office/powerpoint/2010/main" val="850841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3200" dirty="0"/>
              <a:t>Rolling Road/Highway </a:t>
            </a:r>
            <a:br>
              <a:rPr lang="de-AT" sz="3200" dirty="0"/>
            </a:br>
            <a:r>
              <a:rPr lang="de-AT" sz="3200" dirty="0"/>
              <a:t>(German: ROLA)</a:t>
            </a:r>
          </a:p>
        </p:txBody>
      </p:sp>
      <p:pic>
        <p:nvPicPr>
          <p:cNvPr id="5" name="Grafik 4"/>
          <p:cNvPicPr>
            <a:picLocks noChangeAspect="1"/>
          </p:cNvPicPr>
          <p:nvPr/>
        </p:nvPicPr>
        <p:blipFill>
          <a:blip r:embed="rId3"/>
          <a:stretch>
            <a:fillRect/>
          </a:stretch>
        </p:blipFill>
        <p:spPr>
          <a:xfrm>
            <a:off x="467544" y="3454686"/>
            <a:ext cx="4669703" cy="2596868"/>
          </a:xfrm>
          <a:prstGeom prst="rect">
            <a:avLst/>
          </a:prstGeom>
        </p:spPr>
      </p:pic>
      <p:pic>
        <p:nvPicPr>
          <p:cNvPr id="6" name="Grafik 5"/>
          <p:cNvPicPr>
            <a:picLocks noChangeAspect="1"/>
          </p:cNvPicPr>
          <p:nvPr/>
        </p:nvPicPr>
        <p:blipFill>
          <a:blip r:embed="rId4"/>
          <a:stretch>
            <a:fillRect/>
          </a:stretch>
        </p:blipFill>
        <p:spPr>
          <a:xfrm>
            <a:off x="5292080" y="3645024"/>
            <a:ext cx="3745210" cy="2406530"/>
          </a:xfrm>
          <a:prstGeom prst="rect">
            <a:avLst/>
          </a:prstGeom>
        </p:spPr>
      </p:pic>
      <p:sp>
        <p:nvSpPr>
          <p:cNvPr id="7" name="Textfeld 6"/>
          <p:cNvSpPr txBox="1"/>
          <p:nvPr/>
        </p:nvSpPr>
        <p:spPr>
          <a:xfrm>
            <a:off x="5436097" y="2814576"/>
            <a:ext cx="2808312" cy="923330"/>
          </a:xfrm>
          <a:prstGeom prst="rect">
            <a:avLst/>
          </a:prstGeom>
          <a:noFill/>
        </p:spPr>
        <p:txBody>
          <a:bodyPr wrap="square" rtlCol="0">
            <a:spAutoFit/>
          </a:bodyPr>
          <a:lstStyle/>
          <a:p>
            <a:r>
              <a:rPr lang="de-AT" b="1" dirty="0">
                <a:latin typeface="Arial" panose="020B0604020202020204" pitchFamily="34" charset="0"/>
                <a:cs typeface="Arial" panose="020B0604020202020204" pitchFamily="34" charset="0"/>
              </a:rPr>
              <a:t>Rolling Road (German: ROLA) lines of Rail Cargo Austria</a:t>
            </a:r>
          </a:p>
        </p:txBody>
      </p:sp>
      <p:pic>
        <p:nvPicPr>
          <p:cNvPr id="8" name="Grafik 7"/>
          <p:cNvPicPr>
            <a:picLocks noChangeAspect="1"/>
          </p:cNvPicPr>
          <p:nvPr/>
        </p:nvPicPr>
        <p:blipFill>
          <a:blip r:embed="rId5"/>
          <a:stretch>
            <a:fillRect/>
          </a:stretch>
        </p:blipFill>
        <p:spPr>
          <a:xfrm>
            <a:off x="1597918" y="1833761"/>
            <a:ext cx="2974082" cy="1961629"/>
          </a:xfrm>
          <a:prstGeom prst="rect">
            <a:avLst/>
          </a:prstGeom>
        </p:spPr>
      </p:pic>
    </p:spTree>
    <p:extLst>
      <p:ext uri="{BB962C8B-B14F-4D97-AF65-F5344CB8AC3E}">
        <p14:creationId xmlns:p14="http://schemas.microsoft.com/office/powerpoint/2010/main" val="3348493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Roll-on / Roll-off</a:t>
            </a:r>
          </a:p>
        </p:txBody>
      </p:sp>
      <p:pic>
        <p:nvPicPr>
          <p:cNvPr id="4" name="Grafik 3"/>
          <p:cNvPicPr>
            <a:picLocks noChangeAspect="1"/>
          </p:cNvPicPr>
          <p:nvPr/>
        </p:nvPicPr>
        <p:blipFill>
          <a:blip r:embed="rId3"/>
          <a:stretch>
            <a:fillRect/>
          </a:stretch>
        </p:blipFill>
        <p:spPr>
          <a:xfrm>
            <a:off x="318084" y="1628800"/>
            <a:ext cx="3240360" cy="2843126"/>
          </a:xfrm>
          <a:prstGeom prst="rect">
            <a:avLst/>
          </a:prstGeom>
        </p:spPr>
      </p:pic>
      <p:pic>
        <p:nvPicPr>
          <p:cNvPr id="5" name="Grafik 4"/>
          <p:cNvPicPr>
            <a:picLocks noChangeAspect="1"/>
          </p:cNvPicPr>
          <p:nvPr/>
        </p:nvPicPr>
        <p:blipFill>
          <a:blip r:embed="rId4"/>
          <a:stretch>
            <a:fillRect/>
          </a:stretch>
        </p:blipFill>
        <p:spPr>
          <a:xfrm>
            <a:off x="5626820" y="1628800"/>
            <a:ext cx="2977628" cy="3960440"/>
          </a:xfrm>
          <a:prstGeom prst="rect">
            <a:avLst/>
          </a:prstGeom>
        </p:spPr>
      </p:pic>
      <p:sp>
        <p:nvSpPr>
          <p:cNvPr id="6" name="Textfeld 5"/>
          <p:cNvSpPr txBox="1"/>
          <p:nvPr/>
        </p:nvSpPr>
        <p:spPr>
          <a:xfrm>
            <a:off x="5852972" y="5615736"/>
            <a:ext cx="2525324" cy="369332"/>
          </a:xfrm>
          <a:prstGeom prst="rect">
            <a:avLst/>
          </a:prstGeom>
          <a:noFill/>
        </p:spPr>
        <p:txBody>
          <a:bodyPr wrap="square" rtlCol="0">
            <a:spAutoFit/>
          </a:bodyPr>
          <a:lstStyle/>
          <a:p>
            <a:r>
              <a:rPr lang="de-AT" b="1" dirty="0">
                <a:latin typeface="Arial" panose="020B0604020202020204" pitchFamily="34" charset="0"/>
                <a:cs typeface="Arial" panose="020B0604020202020204" pitchFamily="34" charset="0"/>
              </a:rPr>
              <a:t>rail ferry</a:t>
            </a:r>
          </a:p>
        </p:txBody>
      </p:sp>
      <p:sp>
        <p:nvSpPr>
          <p:cNvPr id="7" name="Textfeld 6"/>
          <p:cNvSpPr txBox="1"/>
          <p:nvPr/>
        </p:nvSpPr>
        <p:spPr>
          <a:xfrm>
            <a:off x="678524" y="4549560"/>
            <a:ext cx="2525324" cy="369332"/>
          </a:xfrm>
          <a:prstGeom prst="rect">
            <a:avLst/>
          </a:prstGeom>
          <a:noFill/>
        </p:spPr>
        <p:txBody>
          <a:bodyPr wrap="square" rtlCol="0">
            <a:spAutoFit/>
          </a:bodyPr>
          <a:lstStyle/>
          <a:p>
            <a:r>
              <a:rPr lang="en-AU" b="1">
                <a:latin typeface="Arial" panose="020B0604020202020204" pitchFamily="34" charset="0"/>
                <a:cs typeface="Arial" panose="020B0604020202020204" pitchFamily="34" charset="0"/>
              </a:rPr>
              <a:t>RoRo ship</a:t>
            </a:r>
          </a:p>
        </p:txBody>
      </p:sp>
      <p:pic>
        <p:nvPicPr>
          <p:cNvPr id="8" name="Grafik 7"/>
          <p:cNvPicPr>
            <a:picLocks noChangeAspect="1"/>
          </p:cNvPicPr>
          <p:nvPr/>
        </p:nvPicPr>
        <p:blipFill>
          <a:blip r:embed="rId5"/>
          <a:stretch>
            <a:fillRect/>
          </a:stretch>
        </p:blipFill>
        <p:spPr>
          <a:xfrm>
            <a:off x="2555776" y="3040505"/>
            <a:ext cx="2891210" cy="2958733"/>
          </a:xfrm>
          <a:prstGeom prst="rect">
            <a:avLst/>
          </a:prstGeom>
        </p:spPr>
      </p:pic>
      <p:sp>
        <p:nvSpPr>
          <p:cNvPr id="9" name="Textfeld 8"/>
          <p:cNvSpPr txBox="1"/>
          <p:nvPr/>
        </p:nvSpPr>
        <p:spPr>
          <a:xfrm>
            <a:off x="3262887" y="5985068"/>
            <a:ext cx="2525324" cy="369332"/>
          </a:xfrm>
          <a:prstGeom prst="rect">
            <a:avLst/>
          </a:prstGeom>
          <a:noFill/>
        </p:spPr>
        <p:txBody>
          <a:bodyPr wrap="square" rtlCol="0">
            <a:spAutoFit/>
          </a:bodyPr>
          <a:lstStyle/>
          <a:p>
            <a:r>
              <a:rPr lang="en-AU" b="1">
                <a:latin typeface="Arial" panose="020B0604020202020204" pitchFamily="34" charset="0"/>
                <a:cs typeface="Arial" panose="020B0604020202020204" pitchFamily="34" charset="0"/>
              </a:rPr>
              <a:t>unloading</a:t>
            </a:r>
          </a:p>
        </p:txBody>
      </p:sp>
    </p:spTree>
    <p:extLst>
      <p:ext uri="{BB962C8B-B14F-4D97-AF65-F5344CB8AC3E}">
        <p14:creationId xmlns:p14="http://schemas.microsoft.com/office/powerpoint/2010/main" val="3017164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List </a:t>
            </a:r>
            <a:r>
              <a:rPr lang="de-AT" dirty="0" err="1"/>
              <a:t>of</a:t>
            </a:r>
            <a:r>
              <a:rPr lang="de-AT" dirty="0"/>
              <a:t> References</a:t>
            </a:r>
          </a:p>
        </p:txBody>
      </p:sp>
      <p:sp>
        <p:nvSpPr>
          <p:cNvPr id="4" name="Textfeld 3"/>
          <p:cNvSpPr txBox="1"/>
          <p:nvPr/>
        </p:nvSpPr>
        <p:spPr>
          <a:xfrm>
            <a:off x="611560" y="1724610"/>
            <a:ext cx="7992888" cy="5016758"/>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Becker, K. G. (Hrsg., 2014): Handbuch Schienengüterverkehr, Hamburg: DVV Media Group </a:t>
            </a:r>
            <a:r>
              <a:rPr lang="de-DE" sz="1000" dirty="0" err="1">
                <a:latin typeface="Arial" panose="020B0604020202020204" pitchFamily="34" charset="0"/>
                <a:cs typeface="Arial" panose="020B0604020202020204" pitchFamily="34" charset="0"/>
              </a:rPr>
              <a:t>Eurorailpress</a:t>
            </a:r>
            <a:endParaRPr lang="de-DE" sz="1000" dirty="0">
              <a:latin typeface="Arial" panose="020B0604020202020204" pitchFamily="34" charset="0"/>
              <a:cs typeface="Arial" panose="020B0604020202020204" pitchFamily="34" charset="0"/>
            </a:endParaRPr>
          </a:p>
          <a:p>
            <a:r>
              <a:rPr lang="de-DE" sz="1000" dirty="0" err="1">
                <a:latin typeface="Arial" panose="020B0604020202020204" pitchFamily="34" charset="0"/>
                <a:cs typeface="Arial" panose="020B0604020202020204" pitchFamily="34" charset="0"/>
              </a:rPr>
              <a:t>Carucontainers</a:t>
            </a:r>
            <a:r>
              <a:rPr lang="de-DE" sz="1000" dirty="0">
                <a:latin typeface="Arial" panose="020B0604020202020204" pitchFamily="34" charset="0"/>
                <a:cs typeface="Arial" panose="020B0604020202020204" pitchFamily="34" charset="0"/>
              </a:rPr>
              <a:t> (2017): </a:t>
            </a:r>
            <a:r>
              <a:rPr lang="de-DE" sz="1000" dirty="0">
                <a:latin typeface="Arial" panose="020B0604020202020204" pitchFamily="34" charset="0"/>
                <a:cs typeface="Arial" panose="020B0604020202020204" pitchFamily="34" charset="0"/>
                <a:hlinkClick r:id="rId3"/>
              </a:rPr>
              <a:t>http://www.carucontainers.com/de/container/seecontainers/40ft-container/40ft-standard-container</a:t>
            </a:r>
            <a:r>
              <a:rPr lang="de-DE" sz="1000" dirty="0">
                <a:latin typeface="Arial" panose="020B0604020202020204" pitchFamily="34" charset="0"/>
                <a:cs typeface="Arial" panose="020B0604020202020204" pitchFamily="34" charset="0"/>
              </a:rPr>
              <a:t> (30.1.2017)</a:t>
            </a:r>
          </a:p>
          <a:p>
            <a:r>
              <a:rPr lang="de-DE" sz="1000" dirty="0" err="1">
                <a:latin typeface="Arial" panose="020B0604020202020204" pitchFamily="34" charset="0"/>
                <a:cs typeface="Arial" panose="020B0604020202020204" pitchFamily="34" charset="0"/>
              </a:rPr>
              <a:t>Conzept</a:t>
            </a:r>
            <a:r>
              <a:rPr lang="de-DE" sz="1000" dirty="0">
                <a:latin typeface="Arial" panose="020B0604020202020204" pitchFamily="34" charset="0"/>
                <a:cs typeface="Arial" panose="020B0604020202020204" pitchFamily="34" charset="0"/>
              </a:rPr>
              <a:t> (2017): </a:t>
            </a:r>
            <a:r>
              <a:rPr lang="de-DE" sz="1000" dirty="0">
                <a:latin typeface="Arial" panose="020B0604020202020204" pitchFamily="34" charset="0"/>
                <a:cs typeface="Arial" panose="020B0604020202020204" pitchFamily="34" charset="0"/>
                <a:hlinkClick r:id="rId4"/>
              </a:rPr>
              <a:t>http://www.conzept.at/mietcontainer/wechselbehaelter</a:t>
            </a:r>
            <a:r>
              <a:rPr lang="de-DE" sz="1000" dirty="0">
                <a:latin typeface="Arial" panose="020B0604020202020204" pitchFamily="34" charset="0"/>
                <a:cs typeface="Arial" panose="020B0604020202020204" pitchFamily="34" charset="0"/>
              </a:rPr>
              <a:t> (30.1.2017)</a:t>
            </a:r>
          </a:p>
          <a:p>
            <a:r>
              <a:rPr lang="de-DE" sz="1000" dirty="0" err="1">
                <a:latin typeface="Arial" panose="020B0604020202020204" pitchFamily="34" charset="0"/>
                <a:cs typeface="Arial" panose="020B0604020202020204" pitchFamily="34" charset="0"/>
              </a:rPr>
              <a:t>Dolinsek</a:t>
            </a:r>
            <a:r>
              <a:rPr lang="de-DE" sz="1000" dirty="0">
                <a:latin typeface="Arial" panose="020B0604020202020204" pitchFamily="34" charset="0"/>
                <a:cs typeface="Arial" panose="020B0604020202020204" pitchFamily="34" charset="0"/>
              </a:rPr>
              <a:t>, M., Hartl, S., Hartl, T., </a:t>
            </a:r>
            <a:r>
              <a:rPr lang="de-DE" sz="1000" dirty="0" err="1">
                <a:latin typeface="Arial" panose="020B0604020202020204" pitchFamily="34" charset="0"/>
                <a:cs typeface="Arial" panose="020B0604020202020204" pitchFamily="34" charset="0"/>
              </a:rPr>
              <a:t>Hintergräber</a:t>
            </a:r>
            <a:r>
              <a:rPr lang="de-DE" sz="1000" dirty="0">
                <a:latin typeface="Arial" panose="020B0604020202020204" pitchFamily="34" charset="0"/>
                <a:cs typeface="Arial" panose="020B0604020202020204" pitchFamily="34" charset="0"/>
              </a:rPr>
              <a:t>, B., Hofbauer, V., </a:t>
            </a:r>
            <a:r>
              <a:rPr lang="de-DE" sz="1000" dirty="0" err="1">
                <a:latin typeface="Arial" panose="020B0604020202020204" pitchFamily="34" charset="0"/>
                <a:cs typeface="Arial" panose="020B0604020202020204" pitchFamily="34" charset="0"/>
              </a:rPr>
              <a:t>Hrusovsky</a:t>
            </a:r>
            <a:r>
              <a:rPr lang="de-DE" sz="1000" dirty="0">
                <a:latin typeface="Arial" panose="020B0604020202020204" pitchFamily="34" charset="0"/>
                <a:cs typeface="Arial" panose="020B0604020202020204" pitchFamily="34" charset="0"/>
              </a:rPr>
              <a:t>, M., . . . </a:t>
            </a:r>
            <a:r>
              <a:rPr lang="de-DE" sz="1000" dirty="0" err="1">
                <a:latin typeface="Arial" panose="020B0604020202020204" pitchFamily="34" charset="0"/>
                <a:cs typeface="Arial" panose="020B0604020202020204" pitchFamily="34" charset="0"/>
              </a:rPr>
              <a:t>Slavicek</a:t>
            </a:r>
            <a:r>
              <a:rPr lang="de-DE" sz="1000" dirty="0">
                <a:latin typeface="Arial" panose="020B0604020202020204" pitchFamily="34" charset="0"/>
                <a:cs typeface="Arial" panose="020B0604020202020204" pitchFamily="34" charset="0"/>
              </a:rPr>
              <a:t>, D. (2013). Handbuch der Donauschifffahrt. Vienna: </a:t>
            </a:r>
            <a:r>
              <a:rPr lang="de-DE" sz="1000" dirty="0" err="1">
                <a:latin typeface="Arial" panose="020B0604020202020204" pitchFamily="34" charset="0"/>
                <a:cs typeface="Arial" panose="020B0604020202020204" pitchFamily="34" charset="0"/>
              </a:rPr>
              <a:t>viadonau</a:t>
            </a:r>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DVZ (2017): </a:t>
            </a:r>
            <a:r>
              <a:rPr lang="de-DE" sz="1000" dirty="0">
                <a:latin typeface="Arial" panose="020B0604020202020204" pitchFamily="34" charset="0"/>
                <a:cs typeface="Arial" panose="020B0604020202020204" pitchFamily="34" charset="0"/>
                <a:hlinkClick r:id="rId5"/>
              </a:rPr>
              <a:t>http://www.dvz.de/rubriken/landverkehr/single-view/nachricht/hoeher-machen-statt-tiefer-legen.html</a:t>
            </a:r>
            <a:r>
              <a:rPr lang="de-DE" sz="1000" dirty="0">
                <a:latin typeface="Arial" panose="020B0604020202020204" pitchFamily="34" charset="0"/>
                <a:cs typeface="Arial" panose="020B0604020202020204" pitchFamily="34" charset="0"/>
              </a:rPr>
              <a:t> (21.1.2017)</a:t>
            </a:r>
          </a:p>
          <a:p>
            <a:r>
              <a:rPr lang="de-AT" sz="1000" dirty="0" err="1">
                <a:latin typeface="Arial" panose="020B0604020202020204" pitchFamily="34" charset="0"/>
                <a:cs typeface="Arial" panose="020B0604020202020204" pitchFamily="34" charset="0"/>
              </a:rPr>
              <a:t>Economica</a:t>
            </a:r>
            <a:r>
              <a:rPr lang="de-AT" sz="1000" dirty="0">
                <a:latin typeface="Arial" panose="020B0604020202020204" pitchFamily="34" charset="0"/>
                <a:cs typeface="Arial" panose="020B0604020202020204" pitchFamily="34" charset="0"/>
              </a:rPr>
              <a:t> Institut für Wirtschaftsforschung (Hrsg., 2013): Schienengüterverkehr: Markt- und Wettbewerbssituation, Wien, in: </a:t>
            </a:r>
            <a:r>
              <a:rPr lang="de-AT" sz="1000" dirty="0">
                <a:latin typeface="Arial" panose="020B0604020202020204" pitchFamily="34" charset="0"/>
                <a:cs typeface="Arial" panose="020B0604020202020204" pitchFamily="34" charset="0"/>
                <a:hlinkClick r:id="rId6"/>
              </a:rPr>
              <a:t>http://www.esce.at/eco3/wp-content/uploads/2016/04/2013-Schieneng%C3%BCterverkehr-Markt-und-Wettbewerbssituation-Folder.pdf</a:t>
            </a:r>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Fahrzeugbilder (2017): </a:t>
            </a:r>
            <a:r>
              <a:rPr lang="de-DE" sz="1000" dirty="0">
                <a:latin typeface="Arial" panose="020B0604020202020204" pitchFamily="34" charset="0"/>
                <a:cs typeface="Arial" panose="020B0604020202020204" pitchFamily="34" charset="0"/>
                <a:hlinkClick r:id="rId7"/>
              </a:rPr>
              <a:t>http://www.fahrzeugbilder.de/name/galerie/kategorie/LKW~Mercedes-Benz~Wechselbrucke/digitalfotografie/24.html</a:t>
            </a:r>
            <a:r>
              <a:rPr lang="de-DE" sz="1000" dirty="0">
                <a:latin typeface="Arial" panose="020B0604020202020204" pitchFamily="34" charset="0"/>
                <a:cs typeface="Arial" panose="020B0604020202020204" pitchFamily="34" charset="0"/>
              </a:rPr>
              <a:t> (21.1.2017)</a:t>
            </a:r>
          </a:p>
          <a:p>
            <a:r>
              <a:rPr lang="de-AT" sz="1000" dirty="0" err="1">
                <a:latin typeface="Arial" panose="020B0604020202020204" pitchFamily="34" charset="0"/>
                <a:cs typeface="Arial" panose="020B0604020202020204" pitchFamily="34" charset="0"/>
              </a:rPr>
              <a:t>Gronalt</a:t>
            </a:r>
            <a:r>
              <a:rPr lang="de-AT" sz="1000" dirty="0">
                <a:latin typeface="Arial" panose="020B0604020202020204" pitchFamily="34" charset="0"/>
                <a:cs typeface="Arial" panose="020B0604020202020204" pitchFamily="34" charset="0"/>
              </a:rPr>
              <a:t>, M. / Höfler, L. / </a:t>
            </a:r>
            <a:r>
              <a:rPr lang="de-AT" sz="1000" dirty="0" err="1">
                <a:latin typeface="Arial" panose="020B0604020202020204" pitchFamily="34" charset="0"/>
                <a:cs typeface="Arial" panose="020B0604020202020204" pitchFamily="34" charset="0"/>
              </a:rPr>
              <a:t>Humpl</a:t>
            </a:r>
            <a:r>
              <a:rPr lang="de-AT" sz="1000" dirty="0">
                <a:latin typeface="Arial" panose="020B0604020202020204" pitchFamily="34" charset="0"/>
                <a:cs typeface="Arial" panose="020B0604020202020204" pitchFamily="34" charset="0"/>
              </a:rPr>
              <a:t>, D. / Käfer, A. / </a:t>
            </a:r>
            <a:r>
              <a:rPr lang="de-AT" sz="1000" dirty="0" err="1">
                <a:latin typeface="Arial" panose="020B0604020202020204" pitchFamily="34" charset="0"/>
                <a:cs typeface="Arial" panose="020B0604020202020204" pitchFamily="34" charset="0"/>
              </a:rPr>
              <a:t>Peherstorfer</a:t>
            </a:r>
            <a:r>
              <a:rPr lang="de-AT" sz="1000" dirty="0">
                <a:latin typeface="Arial" panose="020B0604020202020204" pitchFamily="34" charset="0"/>
                <a:cs typeface="Arial" panose="020B0604020202020204" pitchFamily="34" charset="0"/>
              </a:rPr>
              <a:t>, H. / </a:t>
            </a:r>
            <a:r>
              <a:rPr lang="de-AT" sz="1000" dirty="0" err="1">
                <a:latin typeface="Arial" panose="020B0604020202020204" pitchFamily="34" charset="0"/>
                <a:cs typeface="Arial" panose="020B0604020202020204" pitchFamily="34" charset="0"/>
              </a:rPr>
              <a:t>Posset</a:t>
            </a:r>
            <a:r>
              <a:rPr lang="de-AT" sz="1000" dirty="0">
                <a:latin typeface="Arial" panose="020B0604020202020204" pitchFamily="34" charset="0"/>
                <a:cs typeface="Arial" panose="020B0604020202020204" pitchFamily="34" charset="0"/>
              </a:rPr>
              <a:t>, M. / </a:t>
            </a:r>
            <a:r>
              <a:rPr lang="de-AT" sz="1000" dirty="0" err="1">
                <a:latin typeface="Arial" panose="020B0604020202020204" pitchFamily="34" charset="0"/>
                <a:cs typeface="Arial" panose="020B0604020202020204" pitchFamily="34" charset="0"/>
              </a:rPr>
              <a:t>Pripfl</a:t>
            </a:r>
            <a:r>
              <a:rPr lang="de-AT" sz="1000" dirty="0">
                <a:latin typeface="Arial" panose="020B0604020202020204" pitchFamily="34" charset="0"/>
                <a:cs typeface="Arial" panose="020B0604020202020204" pitchFamily="34" charset="0"/>
              </a:rPr>
              <a:t>, H. / </a:t>
            </a:r>
            <a:r>
              <a:rPr lang="de-AT" sz="1000" dirty="0" err="1">
                <a:latin typeface="Arial" panose="020B0604020202020204" pitchFamily="34" charset="0"/>
                <a:cs typeface="Arial" panose="020B0604020202020204" pitchFamily="34" charset="0"/>
              </a:rPr>
              <a:t>Starkl</a:t>
            </a:r>
            <a:r>
              <a:rPr lang="de-AT" sz="1000" dirty="0">
                <a:latin typeface="Arial" panose="020B0604020202020204" pitchFamily="34" charset="0"/>
                <a:cs typeface="Arial" panose="020B0604020202020204" pitchFamily="34" charset="0"/>
              </a:rPr>
              <a:t>, F. (2010): Handbuch Intermodaler Verkehr, Wien: </a:t>
            </a:r>
            <a:r>
              <a:rPr lang="de-AT" sz="1000" dirty="0" err="1">
                <a:latin typeface="Arial" panose="020B0604020202020204" pitchFamily="34" charset="0"/>
                <a:cs typeface="Arial" panose="020B0604020202020204" pitchFamily="34" charset="0"/>
              </a:rPr>
              <a:t>Bohmann</a:t>
            </a:r>
            <a:endParaRPr lang="de-DE" sz="1000" dirty="0">
              <a:latin typeface="Arial" panose="020B0604020202020204" pitchFamily="34" charset="0"/>
              <a:cs typeface="Arial" panose="020B0604020202020204" pitchFamily="34" charset="0"/>
            </a:endParaRPr>
          </a:p>
          <a:p>
            <a:r>
              <a:rPr lang="de-AT" sz="1000" dirty="0">
                <a:latin typeface="Arial" panose="020B0604020202020204" pitchFamily="34" charset="0"/>
                <a:cs typeface="Arial" panose="020B0604020202020204" pitchFamily="34" charset="0"/>
              </a:rPr>
              <a:t>Forschungsinformationssystem (2016): in: http://www.forschungsinformationssystem.de/servlet/is/306087/ (21.12.2016)</a:t>
            </a:r>
          </a:p>
          <a:p>
            <a:r>
              <a:rPr lang="de-AT" sz="1000" dirty="0">
                <a:latin typeface="Arial" panose="020B0604020202020204" pitchFamily="34" charset="0"/>
                <a:cs typeface="Arial" panose="020B0604020202020204" pitchFamily="34" charset="0"/>
              </a:rPr>
              <a:t>Kummer, S. (2010): Einführung in die Verkehrswirtschaft, 2. Auflage, Wien: Facultas</a:t>
            </a:r>
            <a:endParaRPr lang="de-DE" sz="1000" dirty="0">
              <a:latin typeface="Arial" panose="020B0604020202020204" pitchFamily="34" charset="0"/>
              <a:cs typeface="Arial" panose="020B0604020202020204" pitchFamily="34" charset="0"/>
            </a:endParaRPr>
          </a:p>
          <a:p>
            <a:r>
              <a:rPr lang="de-AT" sz="1000" dirty="0">
                <a:latin typeface="Arial" panose="020B0604020202020204" pitchFamily="34" charset="0"/>
                <a:cs typeface="Arial" panose="020B0604020202020204" pitchFamily="34" charset="0"/>
              </a:rPr>
              <a:t>Kummer, S., Grün, O., &amp; </a:t>
            </a:r>
            <a:r>
              <a:rPr lang="de-AT" sz="1000" dirty="0" err="1">
                <a:latin typeface="Arial" panose="020B0604020202020204" pitchFamily="34" charset="0"/>
                <a:cs typeface="Arial" panose="020B0604020202020204" pitchFamily="34" charset="0"/>
              </a:rPr>
              <a:t>Jammernegg</a:t>
            </a:r>
            <a:r>
              <a:rPr lang="de-AT" sz="1000" dirty="0">
                <a:latin typeface="Arial" panose="020B0604020202020204" pitchFamily="34" charset="0"/>
                <a:cs typeface="Arial" panose="020B0604020202020204" pitchFamily="34" charset="0"/>
              </a:rPr>
              <a:t>, W. (2009). Grundzüge der Beschaffung, Produktion und Logistik. Pearson Studium</a:t>
            </a:r>
          </a:p>
          <a:p>
            <a:r>
              <a:rPr lang="de-AT" sz="1000" dirty="0" err="1">
                <a:latin typeface="Arial" panose="020B0604020202020204" pitchFamily="34" charset="0"/>
                <a:cs typeface="Arial" panose="020B0604020202020204" pitchFamily="34" charset="0"/>
              </a:rPr>
              <a:t>Montansped</a:t>
            </a:r>
            <a:r>
              <a:rPr lang="de-AT" sz="1000" dirty="0">
                <a:latin typeface="Arial" panose="020B0604020202020204" pitchFamily="34" charset="0"/>
                <a:cs typeface="Arial" panose="020B0604020202020204" pitchFamily="34" charset="0"/>
              </a:rPr>
              <a:t> (2017): </a:t>
            </a:r>
            <a:r>
              <a:rPr lang="de-AT" sz="1000" dirty="0">
                <a:latin typeface="Arial" panose="020B0604020202020204" pitchFamily="34" charset="0"/>
                <a:cs typeface="Arial" panose="020B0604020202020204" pitchFamily="34" charset="0"/>
                <a:hlinkClick r:id="rId8"/>
              </a:rPr>
              <a:t>http://www.montansped.com/index.php/de/leistungen/kombinierter-verkehr</a:t>
            </a:r>
            <a:r>
              <a:rPr lang="de-AT" sz="1000" dirty="0">
                <a:latin typeface="Arial" panose="020B0604020202020204" pitchFamily="34" charset="0"/>
                <a:cs typeface="Arial" panose="020B0604020202020204" pitchFamily="34" charset="0"/>
              </a:rPr>
              <a:t> (30.1.2017)</a:t>
            </a:r>
          </a:p>
          <a:p>
            <a:r>
              <a:rPr lang="de-DE" sz="1000" dirty="0" err="1">
                <a:latin typeface="Arial" panose="020B0604020202020204" pitchFamily="34" charset="0"/>
                <a:cs typeface="Arial" panose="020B0604020202020204" pitchFamily="34" charset="0"/>
              </a:rPr>
              <a:t>Rail</a:t>
            </a:r>
            <a:r>
              <a:rPr lang="de-DE" sz="1000" dirty="0">
                <a:latin typeface="Arial" panose="020B0604020202020204" pitchFamily="34" charset="0"/>
                <a:cs typeface="Arial" panose="020B0604020202020204" pitchFamily="34" charset="0"/>
              </a:rPr>
              <a:t> Cargo (2017a): </a:t>
            </a:r>
            <a:r>
              <a:rPr lang="de-DE" sz="1000" dirty="0">
                <a:latin typeface="Arial" panose="020B0604020202020204" pitchFamily="34" charset="0"/>
                <a:cs typeface="Arial" panose="020B0604020202020204" pitchFamily="34" charset="0"/>
                <a:hlinkClick r:id="rId9"/>
              </a:rPr>
              <a:t>http://www.leitbetriebe.at/de/leitbetriebe/?mode=detail&amp;id=3645e428-22f8-155f-5b47-4f9410a88b45#wrap-content</a:t>
            </a:r>
            <a:r>
              <a:rPr lang="de-DE" sz="1000" dirty="0">
                <a:latin typeface="Arial" panose="020B0604020202020204" pitchFamily="34" charset="0"/>
                <a:cs typeface="Arial" panose="020B0604020202020204" pitchFamily="34" charset="0"/>
              </a:rPr>
              <a:t> (21.1.2017)</a:t>
            </a:r>
          </a:p>
          <a:p>
            <a:r>
              <a:rPr lang="de-DE" sz="1000" dirty="0" err="1">
                <a:latin typeface="Arial" panose="020B0604020202020204" pitchFamily="34" charset="0"/>
                <a:cs typeface="Arial" panose="020B0604020202020204" pitchFamily="34" charset="0"/>
              </a:rPr>
              <a:t>Rail</a:t>
            </a:r>
            <a:r>
              <a:rPr lang="de-DE" sz="1000" dirty="0">
                <a:latin typeface="Arial" panose="020B0604020202020204" pitchFamily="34" charset="0"/>
                <a:cs typeface="Arial" panose="020B0604020202020204" pitchFamily="34" charset="0"/>
              </a:rPr>
              <a:t> Cargo (2017b): </a:t>
            </a:r>
            <a:r>
              <a:rPr lang="de-DE" sz="1000" dirty="0">
                <a:latin typeface="Arial" panose="020B0604020202020204" pitchFamily="34" charset="0"/>
                <a:cs typeface="Arial" panose="020B0604020202020204" pitchFamily="34" charset="0"/>
                <a:hlinkClick r:id="rId10"/>
              </a:rPr>
              <a:t>http://www.railcargo.com/de/Operator/ROLA/index.jsp</a:t>
            </a:r>
            <a:r>
              <a:rPr lang="de-DE" sz="1000" dirty="0">
                <a:latin typeface="Arial" panose="020B0604020202020204" pitchFamily="34" charset="0"/>
                <a:cs typeface="Arial" panose="020B0604020202020204" pitchFamily="34" charset="0"/>
              </a:rPr>
              <a:t> (30.1.2017)</a:t>
            </a:r>
          </a:p>
          <a:p>
            <a:r>
              <a:rPr lang="de-DE" sz="1000" dirty="0" err="1">
                <a:latin typeface="Arial" panose="020B0604020202020204" pitchFamily="34" charset="0"/>
                <a:cs typeface="Arial" panose="020B0604020202020204" pitchFamily="34" charset="0"/>
              </a:rPr>
              <a:t>Rail</a:t>
            </a:r>
            <a:r>
              <a:rPr lang="de-DE" sz="1000" dirty="0">
                <a:latin typeface="Arial" panose="020B0604020202020204" pitchFamily="34" charset="0"/>
                <a:cs typeface="Arial" panose="020B0604020202020204" pitchFamily="34" charset="0"/>
              </a:rPr>
              <a:t> Cargo (2017c): </a:t>
            </a:r>
            <a:r>
              <a:rPr lang="de-DE" sz="1000" dirty="0">
                <a:latin typeface="Arial" panose="020B0604020202020204" pitchFamily="34" charset="0"/>
                <a:cs typeface="Arial" panose="020B0604020202020204" pitchFamily="34" charset="0"/>
                <a:hlinkClick r:id="rId11"/>
              </a:rPr>
              <a:t>http://www.railcargo.com/de/E-Services/Infothek/Publikationen/factsheets_operator.pdf</a:t>
            </a:r>
            <a:r>
              <a:rPr lang="de-DE" sz="1000" dirty="0">
                <a:latin typeface="Arial" panose="020B0604020202020204" pitchFamily="34" charset="0"/>
                <a:cs typeface="Arial" panose="020B0604020202020204" pitchFamily="34" charset="0"/>
              </a:rPr>
              <a:t> (31.1.2017)</a:t>
            </a:r>
          </a:p>
          <a:p>
            <a:r>
              <a:rPr lang="de-DE" sz="1000" dirty="0" err="1">
                <a:latin typeface="Arial" panose="020B0604020202020204" pitchFamily="34" charset="0"/>
                <a:cs typeface="Arial" panose="020B0604020202020204" pitchFamily="34" charset="0"/>
              </a:rPr>
              <a:t>Rola</a:t>
            </a:r>
            <a:r>
              <a:rPr lang="de-DE" sz="1000" dirty="0">
                <a:latin typeface="Arial" panose="020B0604020202020204" pitchFamily="34" charset="0"/>
                <a:cs typeface="Arial" panose="020B0604020202020204" pitchFamily="34" charset="0"/>
              </a:rPr>
              <a:t> (2016): </a:t>
            </a:r>
            <a:r>
              <a:rPr lang="de-DE" sz="1000" dirty="0">
                <a:latin typeface="Arial" panose="020B0604020202020204" pitchFamily="34" charset="0"/>
                <a:cs typeface="Arial" panose="020B0604020202020204" pitchFamily="34" charset="0"/>
                <a:hlinkClick r:id="rId12"/>
              </a:rPr>
              <a:t>https://www.rola.at/</a:t>
            </a:r>
            <a:r>
              <a:rPr lang="de-DE" sz="1000" dirty="0">
                <a:latin typeface="Arial" panose="020B0604020202020204" pitchFamily="34" charset="0"/>
                <a:cs typeface="Arial" panose="020B0604020202020204" pitchFamily="34" charset="0"/>
              </a:rPr>
              <a:t> (22.12.2016)</a:t>
            </a:r>
          </a:p>
          <a:p>
            <a:r>
              <a:rPr lang="de-DE" sz="1000" dirty="0" err="1">
                <a:latin typeface="Arial" panose="020B0604020202020204" pitchFamily="34" charset="0"/>
                <a:cs typeface="Arial" panose="020B0604020202020204" pitchFamily="34" charset="0"/>
              </a:rPr>
              <a:t>Shippingcontainers</a:t>
            </a:r>
            <a:r>
              <a:rPr lang="de-DE" sz="1000" dirty="0">
                <a:latin typeface="Arial" panose="020B0604020202020204" pitchFamily="34" charset="0"/>
                <a:cs typeface="Arial" panose="020B0604020202020204" pitchFamily="34" charset="0"/>
              </a:rPr>
              <a:t> (2017): </a:t>
            </a:r>
            <a:r>
              <a:rPr lang="de-DE" sz="1000" dirty="0">
                <a:latin typeface="Arial" panose="020B0604020202020204" pitchFamily="34" charset="0"/>
                <a:cs typeface="Arial" panose="020B0604020202020204" pitchFamily="34" charset="0"/>
                <a:hlinkClick r:id="rId13"/>
              </a:rPr>
              <a:t>http://www.shippingcontainers24.com/types/</a:t>
            </a:r>
            <a:r>
              <a:rPr lang="de-DE" sz="1000" dirty="0">
                <a:latin typeface="Arial" panose="020B0604020202020204" pitchFamily="34" charset="0"/>
                <a:cs typeface="Arial" panose="020B0604020202020204" pitchFamily="34" charset="0"/>
              </a:rPr>
              <a:t> (30.1.2017)</a:t>
            </a:r>
          </a:p>
          <a:p>
            <a:r>
              <a:rPr lang="de-DE" sz="1000" dirty="0">
                <a:latin typeface="Arial" panose="020B0604020202020204" pitchFamily="34" charset="0"/>
                <a:cs typeface="Arial" panose="020B0604020202020204" pitchFamily="34" charset="0"/>
              </a:rPr>
              <a:t>UN/ECE (2001): Terminologie des kombinierten Verkehrs, in: http://www.unece.org/fileadmin/DAM/trans/wp24/documents/term.pdf</a:t>
            </a:r>
          </a:p>
          <a:p>
            <a:r>
              <a:rPr lang="de-AT" sz="1000" dirty="0">
                <a:latin typeface="Arial" panose="020B0604020202020204" pitchFamily="34" charset="0"/>
                <a:cs typeface="Arial" panose="020B0604020202020204" pitchFamily="34" charset="0"/>
              </a:rPr>
              <a:t>Verkehrsrundschau.de (2013): http://www.verkehrsrundschau.de/kombinierter-verkehr-sgkv-beraet-bmvbs-1194981.html (21.12.2016)</a:t>
            </a:r>
          </a:p>
          <a:p>
            <a:r>
              <a:rPr lang="de-AT" sz="1000" dirty="0">
                <a:latin typeface="Arial" panose="020B0604020202020204" pitchFamily="34" charset="0"/>
                <a:cs typeface="Arial" panose="020B0604020202020204" pitchFamily="34" charset="0"/>
              </a:rPr>
              <a:t>Verkehrsrundschau.de (2014): http://www.verkehrsrundschau.de/oesterreich-gegensaetzliche-nachfrage-nach-rollender-landstrasse-1364356.html (21.12.2016)</a:t>
            </a:r>
          </a:p>
          <a:p>
            <a:r>
              <a:rPr lang="de-AT" sz="1000" dirty="0">
                <a:latin typeface="Arial" panose="020B0604020202020204" pitchFamily="34" charset="0"/>
                <a:cs typeface="Arial" panose="020B0604020202020204" pitchFamily="34" charset="0"/>
              </a:rPr>
              <a:t>Verkehrsrundschau.de (2015): http://www.verkehrsrundschau.de/oesterreich-rail-cargo-group-organisiert-terminalbetrieb-neu-1705563.html  (21.12.2016)</a:t>
            </a:r>
          </a:p>
          <a:p>
            <a:endParaRPr lang="de-DE" sz="1000" dirty="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834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How do I work with this learning material?</a:t>
            </a:r>
          </a:p>
        </p:txBody>
      </p:sp>
      <p:sp>
        <p:nvSpPr>
          <p:cNvPr id="3" name="Inhaltsplatzhalter 2"/>
          <p:cNvSpPr>
            <a:spLocks noGrp="1"/>
          </p:cNvSpPr>
          <p:nvPr>
            <p:ph idx="1"/>
          </p:nvPr>
        </p:nvSpPr>
        <p:spPr>
          <a:xfrm>
            <a:off x="439796" y="1772816"/>
            <a:ext cx="8229600" cy="4377050"/>
          </a:xfrm>
        </p:spPr>
        <p:txBody>
          <a:bodyPr>
            <a:noAutofit/>
          </a:bodyPr>
          <a:lstStyle/>
          <a:p>
            <a:pPr marL="0" indent="0">
              <a:spcBef>
                <a:spcPts val="0"/>
              </a:spcBef>
              <a:buNone/>
            </a:pPr>
            <a:r>
              <a:rPr lang="de-AT" sz="1800" b="1" dirty="0"/>
              <a:t>PowerPoint </a:t>
            </a:r>
            <a:r>
              <a:rPr lang="en-GB" sz="1800" b="1" dirty="0"/>
              <a:t>slides</a:t>
            </a:r>
            <a:br>
              <a:rPr lang="de-AT" sz="1800" b="1" dirty="0"/>
            </a:br>
            <a:r>
              <a:rPr lang="de-AT" sz="1800" dirty="0"/>
              <a:t>The </a:t>
            </a:r>
            <a:r>
              <a:rPr lang="en-GB" sz="1800" dirty="0"/>
              <a:t>following</a:t>
            </a:r>
            <a:r>
              <a:rPr lang="de-AT" sz="1800" dirty="0"/>
              <a:t> PowerPoint </a:t>
            </a:r>
            <a:r>
              <a:rPr lang="en-GB" sz="1800" dirty="0"/>
              <a:t>presentation</a:t>
            </a:r>
            <a:r>
              <a:rPr lang="de-AT" sz="1800" dirty="0"/>
              <a:t> </a:t>
            </a:r>
            <a:r>
              <a:rPr lang="de-AT" sz="1800" dirty="0" err="1"/>
              <a:t>contains</a:t>
            </a:r>
            <a:r>
              <a:rPr lang="de-AT" sz="1800" dirty="0"/>
              <a:t> fundamental and in-</a:t>
            </a:r>
            <a:r>
              <a:rPr lang="de-AT" sz="1800" dirty="0" err="1"/>
              <a:t>depth</a:t>
            </a:r>
            <a:r>
              <a:rPr lang="de-AT" sz="1800" dirty="0"/>
              <a:t> </a:t>
            </a:r>
            <a:r>
              <a:rPr lang="de-AT" sz="1800" dirty="0" err="1"/>
              <a:t>content</a:t>
            </a:r>
            <a:r>
              <a:rPr lang="de-AT" sz="1800" dirty="0"/>
              <a:t> </a:t>
            </a:r>
            <a:r>
              <a:rPr lang="de-AT" sz="1800" dirty="0" err="1"/>
              <a:t>about</a:t>
            </a:r>
            <a:r>
              <a:rPr lang="de-AT" sz="1800" dirty="0"/>
              <a:t> </a:t>
            </a:r>
            <a:r>
              <a:rPr lang="de-AT" sz="1800" dirty="0" err="1"/>
              <a:t>rail</a:t>
            </a:r>
            <a:r>
              <a:rPr lang="de-AT" sz="1800" dirty="0"/>
              <a:t> </a:t>
            </a:r>
            <a:r>
              <a:rPr lang="de-AT" sz="1800" dirty="0" err="1"/>
              <a:t>transport</a:t>
            </a:r>
            <a:r>
              <a:rPr lang="de-AT" sz="1800" dirty="0"/>
              <a:t>. </a:t>
            </a:r>
            <a:r>
              <a:rPr lang="de-AT" sz="1800" dirty="0" err="1"/>
              <a:t>For</a:t>
            </a:r>
            <a:r>
              <a:rPr lang="de-AT" sz="1800" dirty="0"/>
              <a:t> </a:t>
            </a:r>
            <a:r>
              <a:rPr lang="de-AT" sz="1800" dirty="0" err="1"/>
              <a:t>further</a:t>
            </a:r>
            <a:r>
              <a:rPr lang="de-AT" sz="1800" dirty="0"/>
              <a:t> </a:t>
            </a:r>
            <a:r>
              <a:rPr lang="de-AT" sz="1800" dirty="0" err="1"/>
              <a:t>information</a:t>
            </a:r>
            <a:r>
              <a:rPr lang="de-AT" sz="1800" dirty="0"/>
              <a:t> </a:t>
            </a:r>
            <a:r>
              <a:rPr lang="de-AT" sz="1800" dirty="0" err="1"/>
              <a:t>the</a:t>
            </a:r>
            <a:r>
              <a:rPr lang="de-AT" sz="1800" dirty="0"/>
              <a:t> </a:t>
            </a:r>
            <a:r>
              <a:rPr lang="de-AT" sz="1800" dirty="0" err="1"/>
              <a:t>notes</a:t>
            </a:r>
            <a:r>
              <a:rPr lang="de-AT" sz="1800" dirty="0"/>
              <a:t> </a:t>
            </a:r>
            <a:r>
              <a:rPr lang="de-AT" sz="1800" dirty="0" err="1"/>
              <a:t>briefly</a:t>
            </a:r>
            <a:r>
              <a:rPr lang="de-AT" sz="1800" dirty="0"/>
              <a:t> </a:t>
            </a:r>
            <a:r>
              <a:rPr lang="de-AT" sz="1800" dirty="0" err="1"/>
              <a:t>describe</a:t>
            </a:r>
            <a:r>
              <a:rPr lang="de-AT" sz="1800" dirty="0"/>
              <a:t> </a:t>
            </a:r>
            <a:r>
              <a:rPr lang="de-AT" sz="1800" dirty="0" err="1"/>
              <a:t>the</a:t>
            </a:r>
            <a:r>
              <a:rPr lang="de-AT" sz="1800" dirty="0"/>
              <a:t> </a:t>
            </a:r>
            <a:r>
              <a:rPr lang="de-AT" sz="1800" dirty="0" err="1"/>
              <a:t>contents</a:t>
            </a:r>
            <a:r>
              <a:rPr lang="de-AT" sz="1800" dirty="0"/>
              <a:t> of </a:t>
            </a:r>
            <a:r>
              <a:rPr lang="de-AT" sz="1800" dirty="0" err="1"/>
              <a:t>each</a:t>
            </a:r>
            <a:r>
              <a:rPr lang="de-AT" sz="1800" dirty="0"/>
              <a:t> </a:t>
            </a:r>
            <a:r>
              <a:rPr lang="de-AT" sz="1800" dirty="0" err="1"/>
              <a:t>slide</a:t>
            </a:r>
            <a:r>
              <a:rPr lang="de-AT" sz="1800" dirty="0"/>
              <a:t> and </a:t>
            </a:r>
            <a:r>
              <a:rPr lang="de-AT" sz="1800" dirty="0" err="1"/>
              <a:t>the</a:t>
            </a:r>
            <a:r>
              <a:rPr lang="de-AT" sz="1800" dirty="0"/>
              <a:t> </a:t>
            </a:r>
            <a:r>
              <a:rPr lang="de-AT" sz="1800" dirty="0" err="1"/>
              <a:t>sources</a:t>
            </a:r>
            <a:r>
              <a:rPr lang="de-AT" sz="1800" dirty="0"/>
              <a:t> </a:t>
            </a:r>
            <a:r>
              <a:rPr lang="de-AT" sz="1800" dirty="0" err="1"/>
              <a:t>used</a:t>
            </a:r>
            <a:r>
              <a:rPr lang="de-AT" sz="1800" dirty="0"/>
              <a:t>.</a:t>
            </a:r>
          </a:p>
          <a:p>
            <a:pPr marL="0" indent="0">
              <a:spcBef>
                <a:spcPts val="0"/>
              </a:spcBef>
              <a:buNone/>
            </a:pPr>
            <a:endParaRPr lang="de-AT" sz="1800" dirty="0"/>
          </a:p>
          <a:p>
            <a:pPr marL="0" indent="0">
              <a:spcBef>
                <a:spcPts val="400"/>
              </a:spcBef>
              <a:buNone/>
            </a:pPr>
            <a:r>
              <a:rPr lang="de-AT" sz="1800" b="1" dirty="0"/>
              <a:t>Reader</a:t>
            </a:r>
          </a:p>
          <a:p>
            <a:pPr marL="0" indent="0">
              <a:spcBef>
                <a:spcPts val="0"/>
              </a:spcBef>
              <a:buNone/>
            </a:pPr>
            <a:r>
              <a:rPr lang="de-AT" sz="1800" dirty="0" err="1"/>
              <a:t>Additionally</a:t>
            </a:r>
            <a:r>
              <a:rPr lang="de-AT" sz="1800" dirty="0"/>
              <a:t>, a </a:t>
            </a:r>
            <a:r>
              <a:rPr lang="de-AT" sz="1800" dirty="0" err="1"/>
              <a:t>detailed</a:t>
            </a:r>
            <a:r>
              <a:rPr lang="de-AT" sz="1800" dirty="0"/>
              <a:t> </a:t>
            </a:r>
            <a:r>
              <a:rPr lang="de-AT" sz="1800" dirty="0" err="1"/>
              <a:t>reader</a:t>
            </a:r>
            <a:r>
              <a:rPr lang="de-AT" sz="1800" dirty="0"/>
              <a:t> </a:t>
            </a:r>
            <a:r>
              <a:rPr lang="de-AT" sz="1800" dirty="0" err="1"/>
              <a:t>doubling</a:t>
            </a:r>
            <a:r>
              <a:rPr lang="de-AT" sz="1800" dirty="0"/>
              <a:t> </a:t>
            </a:r>
            <a:r>
              <a:rPr lang="de-AT" sz="1800" dirty="0" err="1"/>
              <a:t>as</a:t>
            </a:r>
            <a:r>
              <a:rPr lang="de-AT" sz="1800" dirty="0"/>
              <a:t> a </a:t>
            </a:r>
            <a:r>
              <a:rPr lang="de-AT" sz="1800" dirty="0" err="1"/>
              <a:t>script</a:t>
            </a:r>
            <a:r>
              <a:rPr lang="de-AT" sz="1800" dirty="0"/>
              <a:t> </a:t>
            </a:r>
            <a:r>
              <a:rPr lang="de-AT" sz="1800" dirty="0" err="1"/>
              <a:t>is</a:t>
            </a:r>
            <a:r>
              <a:rPr lang="de-AT" sz="1800" dirty="0"/>
              <a:t> </a:t>
            </a:r>
            <a:r>
              <a:rPr lang="de-AT" sz="1800" dirty="0" err="1"/>
              <a:t>provided</a:t>
            </a:r>
            <a:r>
              <a:rPr lang="de-AT" sz="1800" dirty="0"/>
              <a:t>. </a:t>
            </a:r>
          </a:p>
          <a:p>
            <a:pPr marL="0" indent="0">
              <a:spcBef>
                <a:spcPts val="0"/>
              </a:spcBef>
              <a:buNone/>
            </a:pPr>
            <a:endParaRPr lang="de-AT" sz="1800" dirty="0"/>
          </a:p>
          <a:p>
            <a:pPr marL="0" indent="0">
              <a:spcBef>
                <a:spcPts val="400"/>
              </a:spcBef>
              <a:buNone/>
            </a:pPr>
            <a:r>
              <a:rPr lang="de-AT" sz="1800" b="1" dirty="0"/>
              <a:t>Links </a:t>
            </a:r>
          </a:p>
          <a:p>
            <a:pPr marL="0" indent="0">
              <a:spcBef>
                <a:spcPts val="0"/>
              </a:spcBef>
              <a:buNone/>
            </a:pPr>
            <a:r>
              <a:rPr lang="de-AT" sz="1800" dirty="0"/>
              <a:t>The </a:t>
            </a:r>
            <a:r>
              <a:rPr lang="de-AT" sz="1800" dirty="0" err="1"/>
              <a:t>sources</a:t>
            </a:r>
            <a:r>
              <a:rPr lang="de-AT" sz="1800" dirty="0"/>
              <a:t> </a:t>
            </a:r>
            <a:r>
              <a:rPr lang="de-AT" sz="1800" dirty="0" err="1"/>
              <a:t>used</a:t>
            </a:r>
            <a:r>
              <a:rPr lang="de-AT" sz="1800" dirty="0"/>
              <a:t> </a:t>
            </a:r>
            <a:r>
              <a:rPr lang="de-AT" sz="1800" dirty="0" err="1"/>
              <a:t>for</a:t>
            </a:r>
            <a:r>
              <a:rPr lang="de-AT" sz="1800" dirty="0"/>
              <a:t> </a:t>
            </a:r>
            <a:r>
              <a:rPr lang="de-AT" sz="1800" dirty="0" err="1"/>
              <a:t>the</a:t>
            </a:r>
            <a:r>
              <a:rPr lang="de-AT" sz="1800" dirty="0"/>
              <a:t> </a:t>
            </a:r>
            <a:r>
              <a:rPr lang="de-AT" sz="1800" dirty="0" err="1"/>
              <a:t>presentation</a:t>
            </a:r>
            <a:r>
              <a:rPr lang="de-AT" sz="1800" dirty="0"/>
              <a:t> </a:t>
            </a:r>
            <a:r>
              <a:rPr lang="de-AT" sz="1800" dirty="0" err="1"/>
              <a:t>are</a:t>
            </a:r>
            <a:r>
              <a:rPr lang="de-AT" sz="1800" dirty="0"/>
              <a:t> </a:t>
            </a:r>
            <a:r>
              <a:rPr lang="de-AT" sz="1800" dirty="0" err="1"/>
              <a:t>provided</a:t>
            </a:r>
            <a:r>
              <a:rPr lang="de-AT" sz="1800" dirty="0"/>
              <a:t> in </a:t>
            </a:r>
            <a:r>
              <a:rPr lang="de-AT" sz="1800" dirty="0" err="1"/>
              <a:t>the</a:t>
            </a:r>
            <a:r>
              <a:rPr lang="de-AT" sz="1800" dirty="0"/>
              <a:t> </a:t>
            </a:r>
            <a:r>
              <a:rPr lang="de-AT" sz="1800" dirty="0" err="1"/>
              <a:t>learning</a:t>
            </a:r>
            <a:r>
              <a:rPr lang="de-AT" sz="1800" dirty="0"/>
              <a:t> </a:t>
            </a:r>
            <a:r>
              <a:rPr lang="en-GB" sz="1800" dirty="0"/>
              <a:t>packages</a:t>
            </a:r>
            <a:r>
              <a:rPr lang="de-AT" sz="1800" dirty="0"/>
              <a:t> in a link </a:t>
            </a:r>
            <a:r>
              <a:rPr lang="de-AT" sz="1800" dirty="0" err="1"/>
              <a:t>collection</a:t>
            </a:r>
            <a:r>
              <a:rPr lang="de-AT" sz="1800" dirty="0"/>
              <a:t>.</a:t>
            </a:r>
          </a:p>
          <a:p>
            <a:pPr marL="0" indent="0">
              <a:spcBef>
                <a:spcPts val="0"/>
              </a:spcBef>
              <a:buNone/>
            </a:pPr>
            <a:endParaRPr lang="de-AT" sz="1800" dirty="0"/>
          </a:p>
          <a:p>
            <a:pPr marL="0" indent="0">
              <a:spcBef>
                <a:spcPts val="400"/>
              </a:spcBef>
              <a:buNone/>
            </a:pPr>
            <a:r>
              <a:rPr lang="de-AT" sz="1800" b="1" dirty="0"/>
              <a:t>Videos</a:t>
            </a:r>
          </a:p>
          <a:p>
            <a:pPr marL="0" indent="0">
              <a:spcBef>
                <a:spcPts val="0"/>
              </a:spcBef>
              <a:buNone/>
            </a:pPr>
            <a:r>
              <a:rPr lang="en-GB" sz="1800" dirty="0"/>
              <a:t>Videos</a:t>
            </a:r>
            <a:r>
              <a:rPr lang="de-AT" sz="1800" dirty="0"/>
              <a:t> </a:t>
            </a:r>
            <a:r>
              <a:rPr lang="en-GB" sz="1800" dirty="0"/>
              <a:t>are</a:t>
            </a:r>
            <a:r>
              <a:rPr lang="de-AT" sz="1800" dirty="0"/>
              <a:t> </a:t>
            </a:r>
            <a:r>
              <a:rPr lang="de-AT" sz="1800" dirty="0" err="1"/>
              <a:t>provided</a:t>
            </a:r>
            <a:r>
              <a:rPr lang="de-AT" sz="1800" dirty="0"/>
              <a:t> in </a:t>
            </a:r>
            <a:r>
              <a:rPr lang="de-AT" sz="1800" dirty="0" err="1"/>
              <a:t>the</a:t>
            </a:r>
            <a:r>
              <a:rPr lang="de-AT" sz="1800" dirty="0"/>
              <a:t> relevant </a:t>
            </a:r>
            <a:r>
              <a:rPr lang="de-AT" sz="1800" dirty="0" err="1"/>
              <a:t>learning</a:t>
            </a:r>
            <a:r>
              <a:rPr lang="de-AT" sz="1800" dirty="0"/>
              <a:t> </a:t>
            </a:r>
            <a:r>
              <a:rPr lang="de-AT" sz="1800" dirty="0" err="1"/>
              <a:t>packages</a:t>
            </a:r>
            <a:r>
              <a:rPr lang="de-AT" sz="1800" dirty="0"/>
              <a:t>.</a:t>
            </a:r>
          </a:p>
        </p:txBody>
      </p:sp>
      <p:pic>
        <p:nvPicPr>
          <p:cNvPr id="4" name="Grafik 3"/>
          <p:cNvPicPr>
            <a:picLocks noChangeAspect="1"/>
          </p:cNvPicPr>
          <p:nvPr/>
        </p:nvPicPr>
        <p:blipFill rotWithShape="1">
          <a:blip r:embed="rId3"/>
          <a:srcRect l="26087" t="21942" r="17391" b="21008"/>
          <a:stretch/>
        </p:blipFill>
        <p:spPr>
          <a:xfrm>
            <a:off x="7848299" y="398984"/>
            <a:ext cx="821097" cy="1012974"/>
          </a:xfrm>
          <a:prstGeom prst="rect">
            <a:avLst/>
          </a:prstGeom>
        </p:spPr>
      </p:pic>
    </p:spTree>
    <p:extLst>
      <p:ext uri="{BB962C8B-B14F-4D97-AF65-F5344CB8AC3E}">
        <p14:creationId xmlns:p14="http://schemas.microsoft.com/office/powerpoint/2010/main" val="4106780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Additional Information</a:t>
            </a:r>
          </a:p>
        </p:txBody>
      </p:sp>
      <p:sp>
        <p:nvSpPr>
          <p:cNvPr id="4" name="Content Placeholder 2"/>
          <p:cNvSpPr>
            <a:spLocks noGrp="1"/>
          </p:cNvSpPr>
          <p:nvPr>
            <p:ph idx="1"/>
          </p:nvPr>
        </p:nvSpPr>
        <p:spPr>
          <a:xfrm>
            <a:off x="457200" y="1700808"/>
            <a:ext cx="8229600" cy="4776192"/>
          </a:xfrm>
        </p:spPr>
        <p:txBody>
          <a:bodyPr>
            <a:normAutofit/>
          </a:bodyPr>
          <a:lstStyle/>
          <a:p>
            <a:pPr marL="0" indent="0">
              <a:buNone/>
            </a:pPr>
            <a:r>
              <a:rPr lang="de-AT" sz="2000" b="1" dirty="0"/>
              <a:t>We hope </a:t>
            </a:r>
            <a:r>
              <a:rPr lang="de-AT" sz="2000" b="1" dirty="0" err="1"/>
              <a:t>our</a:t>
            </a:r>
            <a:r>
              <a:rPr lang="de-AT" sz="2000" b="1" dirty="0"/>
              <a:t> PowerPoint </a:t>
            </a:r>
            <a:r>
              <a:rPr lang="de-AT" sz="2000" b="1" dirty="0" err="1"/>
              <a:t>presentation</a:t>
            </a:r>
            <a:r>
              <a:rPr lang="de-AT" sz="2000" b="1" dirty="0"/>
              <a:t> </a:t>
            </a:r>
            <a:r>
              <a:rPr lang="de-AT" sz="2000" b="1" dirty="0" err="1"/>
              <a:t>meets</a:t>
            </a:r>
            <a:r>
              <a:rPr lang="de-AT" sz="2000" b="1" dirty="0"/>
              <a:t> your requirements!</a:t>
            </a:r>
          </a:p>
          <a:p>
            <a:pPr marL="0" indent="0">
              <a:buNone/>
            </a:pPr>
            <a:endParaRPr lang="de-AT" sz="2000" b="1" dirty="0"/>
          </a:p>
          <a:p>
            <a:pPr marL="0" indent="0">
              <a:buNone/>
            </a:pPr>
            <a:r>
              <a:rPr lang="de-AT" sz="2000" b="1" dirty="0"/>
              <a:t>          - You are welcome to adapt </a:t>
            </a:r>
            <a:r>
              <a:rPr lang="de-AT" sz="2000" b="1" dirty="0" err="1"/>
              <a:t>the</a:t>
            </a:r>
            <a:r>
              <a:rPr lang="de-AT" sz="2000" b="1" dirty="0"/>
              <a:t> </a:t>
            </a:r>
            <a:r>
              <a:rPr lang="de-AT" sz="2000" b="1" dirty="0" err="1"/>
              <a:t>set</a:t>
            </a:r>
            <a:r>
              <a:rPr lang="de-AT" sz="2000" b="1" dirty="0"/>
              <a:t> </a:t>
            </a:r>
            <a:r>
              <a:rPr lang="de-AT" sz="2000" b="1" dirty="0" err="1"/>
              <a:t>of</a:t>
            </a:r>
            <a:r>
              <a:rPr lang="de-AT" sz="2000" b="1" dirty="0"/>
              <a:t> </a:t>
            </a:r>
            <a:r>
              <a:rPr lang="de-AT" sz="2000" b="1" dirty="0" err="1"/>
              <a:t>slides</a:t>
            </a:r>
            <a:r>
              <a:rPr lang="de-AT" sz="2000" b="1" dirty="0"/>
              <a:t> according to your wishes and requirements and </a:t>
            </a:r>
            <a:r>
              <a:rPr lang="de-AT" sz="2000" b="1" dirty="0" err="1"/>
              <a:t>to</a:t>
            </a:r>
            <a:r>
              <a:rPr lang="de-AT" sz="2000" b="1" dirty="0"/>
              <a:t> </a:t>
            </a:r>
            <a:r>
              <a:rPr lang="de-AT" sz="2000" b="1" dirty="0" err="1"/>
              <a:t>use</a:t>
            </a:r>
            <a:r>
              <a:rPr lang="de-AT" sz="2000" b="1" dirty="0"/>
              <a:t> it for your lessons/lectures.</a:t>
            </a:r>
          </a:p>
          <a:p>
            <a:pPr marL="0" indent="0">
              <a:buNone/>
            </a:pPr>
            <a:endParaRPr lang="de-AT" sz="2000" b="1" dirty="0"/>
          </a:p>
          <a:p>
            <a:pPr marL="0" indent="0">
              <a:buNone/>
            </a:pPr>
            <a:r>
              <a:rPr lang="de-AT" sz="2000" b="1" dirty="0" err="1"/>
              <a:t>Please</a:t>
            </a:r>
            <a:r>
              <a:rPr lang="de-AT" sz="2000" b="1" dirty="0"/>
              <a:t> email </a:t>
            </a:r>
            <a:r>
              <a:rPr lang="de-AT" sz="2000" b="1" dirty="0" err="1"/>
              <a:t>your</a:t>
            </a:r>
            <a:r>
              <a:rPr lang="de-AT" sz="2000" b="1" dirty="0"/>
              <a:t> </a:t>
            </a:r>
            <a:r>
              <a:rPr lang="de-AT" sz="2000" b="1" dirty="0" err="1"/>
              <a:t>questions</a:t>
            </a:r>
            <a:r>
              <a:rPr lang="de-AT" sz="2000" b="1" dirty="0"/>
              <a:t> </a:t>
            </a:r>
            <a:r>
              <a:rPr lang="de-AT" sz="2000" b="1" dirty="0" err="1"/>
              <a:t>or</a:t>
            </a:r>
            <a:r>
              <a:rPr lang="de-AT" sz="2000" b="1" dirty="0"/>
              <a:t> </a:t>
            </a:r>
            <a:r>
              <a:rPr lang="de-AT" sz="2000" b="1" dirty="0" err="1"/>
              <a:t>feedback</a:t>
            </a:r>
            <a:r>
              <a:rPr lang="de-AT" sz="2000" b="1" dirty="0"/>
              <a:t> </a:t>
            </a:r>
            <a:r>
              <a:rPr lang="de-AT" sz="2000" b="1" dirty="0" err="1"/>
              <a:t>to</a:t>
            </a:r>
            <a:r>
              <a:rPr lang="de-AT" sz="2000" b="1" dirty="0"/>
              <a:t> rerail@fh-vie.ac.at .</a:t>
            </a:r>
          </a:p>
          <a:p>
            <a:pPr marL="0" indent="0">
              <a:buNone/>
            </a:pPr>
            <a:endParaRPr lang="de-AT" sz="2000" b="1" dirty="0"/>
          </a:p>
          <a:p>
            <a:pPr marL="0" indent="0">
              <a:buNone/>
            </a:pPr>
            <a:r>
              <a:rPr lang="de-AT" sz="2000" b="1" dirty="0"/>
              <a:t>Further PowerPoint </a:t>
            </a:r>
            <a:r>
              <a:rPr lang="de-AT" sz="2000" b="1" dirty="0" err="1"/>
              <a:t>slides</a:t>
            </a:r>
            <a:r>
              <a:rPr lang="de-AT" sz="2000" b="1" dirty="0"/>
              <a:t> and teaching </a:t>
            </a:r>
            <a:r>
              <a:rPr lang="de-AT" sz="2000" b="1" dirty="0" err="1"/>
              <a:t>materials</a:t>
            </a:r>
            <a:r>
              <a:rPr lang="de-AT" sz="2000" b="1" dirty="0"/>
              <a:t> at:</a:t>
            </a:r>
          </a:p>
          <a:p>
            <a:pPr marL="0" indent="0">
              <a:buNone/>
            </a:pPr>
            <a:endParaRPr lang="de-AT" sz="400" b="1" dirty="0"/>
          </a:p>
          <a:p>
            <a:pPr marL="0" indent="0">
              <a:buNone/>
            </a:pPr>
            <a:r>
              <a:rPr lang="de-AT" sz="2000" b="1" dirty="0"/>
              <a:t>http:///www.retrans.at/de/</a:t>
            </a:r>
          </a:p>
          <a:p>
            <a:pPr marL="0" indent="0">
              <a:buNone/>
            </a:pPr>
            <a:endParaRPr lang="de-AT" sz="2000" b="1" dirty="0"/>
          </a:p>
        </p:txBody>
      </p:sp>
      <p:pic>
        <p:nvPicPr>
          <p:cNvPr id="5" name="Picture 3"/>
          <p:cNvPicPr>
            <a:picLocks noChangeAspect="1"/>
          </p:cNvPicPr>
          <p:nvPr/>
        </p:nvPicPr>
        <p:blipFill>
          <a:blip r:embed="rId3" cstate="print">
            <a:graysc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528666" y="2348880"/>
            <a:ext cx="432048" cy="432048"/>
          </a:xfrm>
          <a:prstGeom prst="rect">
            <a:avLst/>
          </a:prstGeom>
          <a:ln>
            <a:noFill/>
          </a:ln>
        </p:spPr>
      </p:pic>
    </p:spTree>
    <p:extLst>
      <p:ext uri="{BB962C8B-B14F-4D97-AF65-F5344CB8AC3E}">
        <p14:creationId xmlns:p14="http://schemas.microsoft.com/office/powerpoint/2010/main" val="185578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Introduction</a:t>
            </a:r>
            <a:endParaRPr lang="de-AT" dirty="0"/>
          </a:p>
        </p:txBody>
      </p:sp>
      <p:sp>
        <p:nvSpPr>
          <p:cNvPr id="4" name="Abgerundetes Rechteck 3"/>
          <p:cNvSpPr/>
          <p:nvPr/>
        </p:nvSpPr>
        <p:spPr>
          <a:xfrm>
            <a:off x="683568" y="3429000"/>
            <a:ext cx="7632848" cy="187220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1313" algn="ctr"/>
            <a:endParaRPr lang="de-AT" sz="1400" b="1" dirty="0">
              <a:solidFill>
                <a:schemeClr val="tx1"/>
              </a:solidFill>
              <a:latin typeface="Arial" panose="020B0604020202020204" pitchFamily="34" charset="0"/>
              <a:cs typeface="Arial" panose="020B0604020202020204" pitchFamily="34" charset="0"/>
            </a:endParaRPr>
          </a:p>
          <a:p>
            <a:pPr marL="534988" algn="ctr"/>
            <a:r>
              <a:rPr lang="de-AT" sz="2800" b="1" dirty="0">
                <a:solidFill>
                  <a:schemeClr val="tx1"/>
                </a:solidFill>
                <a:latin typeface="Arial" panose="020B0604020202020204" pitchFamily="34" charset="0"/>
                <a:cs typeface="Arial" panose="020B0604020202020204" pitchFamily="34" charset="0"/>
              </a:rPr>
              <a:t>Trucks on rails? </a:t>
            </a:r>
            <a:br>
              <a:rPr lang="de-AT" sz="2800" b="1" dirty="0">
                <a:solidFill>
                  <a:schemeClr val="tx1"/>
                </a:solidFill>
                <a:latin typeface="Arial" panose="020B0604020202020204" pitchFamily="34" charset="0"/>
                <a:cs typeface="Arial" panose="020B0604020202020204" pitchFamily="34" charset="0"/>
              </a:rPr>
            </a:br>
            <a:r>
              <a:rPr lang="de-AT" sz="2800" b="1" dirty="0">
                <a:solidFill>
                  <a:schemeClr val="tx1"/>
                </a:solidFill>
                <a:latin typeface="Arial" panose="020B0604020202020204" pitchFamily="34" charset="0"/>
                <a:cs typeface="Arial" panose="020B0604020202020204" pitchFamily="34" charset="0"/>
              </a:rPr>
              <a:t>A </a:t>
            </a:r>
            <a:r>
              <a:rPr lang="de-AT" sz="2800" b="1" dirty="0" err="1">
                <a:solidFill>
                  <a:srgbClr val="C00000"/>
                </a:solidFill>
                <a:latin typeface="Arial" panose="020B0604020202020204" pitchFamily="34" charset="0"/>
                <a:cs typeface="Arial" panose="020B0604020202020204" pitchFamily="34" charset="0"/>
              </a:rPr>
              <a:t>rolling</a:t>
            </a:r>
            <a:r>
              <a:rPr lang="de-AT" sz="2800" b="1" dirty="0">
                <a:solidFill>
                  <a:srgbClr val="C00000"/>
                </a:solidFill>
                <a:latin typeface="Arial" panose="020B0604020202020204" pitchFamily="34" charset="0"/>
                <a:cs typeface="Arial" panose="020B0604020202020204" pitchFamily="34" charset="0"/>
              </a:rPr>
              <a:t> road</a:t>
            </a:r>
            <a:r>
              <a:rPr lang="de-AT" sz="2800" b="1" dirty="0">
                <a:solidFill>
                  <a:schemeClr val="tx1"/>
                </a:solidFill>
                <a:latin typeface="Arial" panose="020B0604020202020204" pitchFamily="34" charset="0"/>
                <a:cs typeface="Arial" panose="020B0604020202020204" pitchFamily="34" charset="0"/>
              </a:rPr>
              <a:t>?</a:t>
            </a:r>
          </a:p>
        </p:txBody>
      </p:sp>
      <p:pic>
        <p:nvPicPr>
          <p:cNvPr id="8" name="Grafik 7"/>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Lst>
          </a:blip>
          <a:srcRect t="20715" b="20715"/>
          <a:stretch/>
        </p:blipFill>
        <p:spPr>
          <a:xfrm rot="952553">
            <a:off x="6815951" y="3438713"/>
            <a:ext cx="2011854" cy="2592288"/>
          </a:xfrm>
          <a:prstGeom prst="rect">
            <a:avLst/>
          </a:prstGeom>
        </p:spPr>
      </p:pic>
      <p:pic>
        <p:nvPicPr>
          <p:cNvPr id="1026" name="Picture 2" descr="Trucks on Tr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875684"/>
            <a:ext cx="3168352" cy="181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69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Agenda</a:t>
            </a:r>
          </a:p>
        </p:txBody>
      </p:sp>
      <p:graphicFrame>
        <p:nvGraphicFramePr>
          <p:cNvPr id="4" name="Inhaltsplatzhalter 4"/>
          <p:cNvGraphicFramePr>
            <a:graphicFrameLocks/>
          </p:cNvGraphicFramePr>
          <p:nvPr>
            <p:extLst>
              <p:ext uri="{D42A27DB-BD31-4B8C-83A1-F6EECF244321}">
                <p14:modId xmlns:p14="http://schemas.microsoft.com/office/powerpoint/2010/main" val="1850610399"/>
              </p:ext>
            </p:extLst>
          </p:nvPr>
        </p:nvGraphicFramePr>
        <p:xfrm>
          <a:off x="1403648" y="1628800"/>
          <a:ext cx="648072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951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Transport</a:t>
            </a:r>
          </a:p>
        </p:txBody>
      </p:sp>
      <p:sp>
        <p:nvSpPr>
          <p:cNvPr id="5" name="Textfeld 4"/>
          <p:cNvSpPr txBox="1"/>
          <p:nvPr/>
        </p:nvSpPr>
        <p:spPr>
          <a:xfrm>
            <a:off x="395536" y="1628800"/>
            <a:ext cx="8280920" cy="1754326"/>
          </a:xfrm>
          <a:prstGeom prst="rect">
            <a:avLst/>
          </a:prstGeom>
          <a:noFill/>
        </p:spPr>
        <p:txBody>
          <a:bodyPr wrap="square" rtlCol="0">
            <a:spAutoFit/>
          </a:bodyPr>
          <a:lstStyle/>
          <a:p>
            <a:r>
              <a:rPr lang="de-AT" dirty="0">
                <a:latin typeface="Arial" panose="020B0604020202020204" pitchFamily="34" charset="0"/>
                <a:cs typeface="Arial" panose="020B0604020202020204" pitchFamily="34" charset="0"/>
              </a:rPr>
              <a:t>Means of transport: vehicle used for transporting passengers and goods (rail, inland waterway, truck, etc.).</a:t>
            </a:r>
          </a:p>
          <a:p>
            <a:endParaRPr lang="de-AT" dirty="0">
              <a:latin typeface="Arial" panose="020B0604020202020204" pitchFamily="34" charset="0"/>
              <a:cs typeface="Arial" panose="020B0604020202020204" pitchFamily="34" charset="0"/>
            </a:endParaRPr>
          </a:p>
          <a:p>
            <a:r>
              <a:rPr lang="de-AT" dirty="0">
                <a:latin typeface="Arial" panose="020B0604020202020204" pitchFamily="34" charset="0"/>
                <a:cs typeface="Arial" panose="020B0604020202020204" pitchFamily="34" charset="0"/>
              </a:rPr>
              <a:t>Mode of transport: infrastructure for the use of means of transport (such as road, rail, waterway,...)</a:t>
            </a:r>
          </a:p>
          <a:p>
            <a:endParaRPr lang="de-AT" dirty="0">
              <a:latin typeface="Arial" panose="020B0604020202020204" pitchFamily="34" charset="0"/>
              <a:cs typeface="Arial" panose="020B0604020202020204" pitchFamily="34" charset="0"/>
            </a:endParaRPr>
          </a:p>
        </p:txBody>
      </p:sp>
      <p:pic>
        <p:nvPicPr>
          <p:cNvPr id="6" name="Content Placeholder 5"/>
          <p:cNvPicPr>
            <a:picLocks noGrp="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2814447" y="2996952"/>
            <a:ext cx="4270681" cy="32403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6404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Transport Processes</a:t>
            </a:r>
          </a:p>
        </p:txBody>
      </p:sp>
      <p:pic>
        <p:nvPicPr>
          <p:cNvPr id="4" name="Content Placeholder 6"/>
          <p:cNvPicPr>
            <a:picLocks noGrp="1"/>
          </p:cNvPicPr>
          <p:nvPr>
            <p:ph idx="1"/>
          </p:nvPr>
        </p:nvPicPr>
        <p:blipFill>
          <a:blip r:embed="rId3">
            <a:extLst>
              <a:ext uri="{28A0092B-C50C-407E-A947-70E740481C1C}">
                <a14:useLocalDpi xmlns:a14="http://schemas.microsoft.com/office/drawing/2010/main" val="0"/>
              </a:ext>
            </a:extLst>
          </a:blip>
          <a:srcRect/>
          <a:stretch/>
        </p:blipFill>
        <p:spPr bwMode="auto">
          <a:xfrm>
            <a:off x="251520" y="1916832"/>
            <a:ext cx="8712968" cy="4062009"/>
          </a:xfrm>
          <a:prstGeom prst="rect">
            <a:avLst/>
          </a:prstGeom>
          <a:noFill/>
        </p:spPr>
      </p:pic>
    </p:spTree>
    <p:extLst>
      <p:ext uri="{BB962C8B-B14F-4D97-AF65-F5344CB8AC3E}">
        <p14:creationId xmlns:p14="http://schemas.microsoft.com/office/powerpoint/2010/main" val="167828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Intermodal Transport</a:t>
            </a:r>
          </a:p>
        </p:txBody>
      </p:sp>
      <p:graphicFrame>
        <p:nvGraphicFramePr>
          <p:cNvPr id="8" name="Diagramm 7"/>
          <p:cNvGraphicFramePr/>
          <p:nvPr>
            <p:extLst>
              <p:ext uri="{D42A27DB-BD31-4B8C-83A1-F6EECF244321}">
                <p14:modId xmlns:p14="http://schemas.microsoft.com/office/powerpoint/2010/main" val="1799748345"/>
              </p:ext>
            </p:extLst>
          </p:nvPr>
        </p:nvGraphicFramePr>
        <p:xfrm>
          <a:off x="395536" y="1340768"/>
          <a:ext cx="828092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14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Agenda</a:t>
            </a:r>
          </a:p>
        </p:txBody>
      </p:sp>
      <p:graphicFrame>
        <p:nvGraphicFramePr>
          <p:cNvPr id="4" name="Inhaltsplatzhalter 4"/>
          <p:cNvGraphicFramePr>
            <a:graphicFrameLocks/>
          </p:cNvGraphicFramePr>
          <p:nvPr>
            <p:extLst>
              <p:ext uri="{D42A27DB-BD31-4B8C-83A1-F6EECF244321}">
                <p14:modId xmlns:p14="http://schemas.microsoft.com/office/powerpoint/2010/main" val="179887595"/>
              </p:ext>
            </p:extLst>
          </p:nvPr>
        </p:nvGraphicFramePr>
        <p:xfrm>
          <a:off x="1403648" y="1628800"/>
          <a:ext cx="648072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5985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Combined Transport</a:t>
            </a:r>
          </a:p>
        </p:txBody>
      </p:sp>
      <p:pic>
        <p:nvPicPr>
          <p:cNvPr id="4" name="Grafik 3"/>
          <p:cNvPicPr>
            <a:picLocks noChangeAspect="1"/>
          </p:cNvPicPr>
          <p:nvPr/>
        </p:nvPicPr>
        <p:blipFill>
          <a:blip r:embed="rId3"/>
          <a:stretch>
            <a:fillRect/>
          </a:stretch>
        </p:blipFill>
        <p:spPr>
          <a:xfrm>
            <a:off x="4139952" y="3230834"/>
            <a:ext cx="4796011" cy="2992711"/>
          </a:xfrm>
          <a:prstGeom prst="rect">
            <a:avLst/>
          </a:prstGeom>
        </p:spPr>
      </p:pic>
      <p:pic>
        <p:nvPicPr>
          <p:cNvPr id="5" name="Grafik 4"/>
          <p:cNvPicPr>
            <a:picLocks noChangeAspect="1"/>
          </p:cNvPicPr>
          <p:nvPr/>
        </p:nvPicPr>
        <p:blipFill>
          <a:blip r:embed="rId4"/>
          <a:stretch>
            <a:fillRect/>
          </a:stretch>
        </p:blipFill>
        <p:spPr>
          <a:xfrm>
            <a:off x="528801" y="3861048"/>
            <a:ext cx="3398714" cy="2113561"/>
          </a:xfrm>
          <a:prstGeom prst="rect">
            <a:avLst/>
          </a:prstGeom>
        </p:spPr>
      </p:pic>
      <p:pic>
        <p:nvPicPr>
          <p:cNvPr id="6" name="Grafik 5"/>
          <p:cNvPicPr>
            <a:picLocks noChangeAspect="1"/>
          </p:cNvPicPr>
          <p:nvPr/>
        </p:nvPicPr>
        <p:blipFill>
          <a:blip r:embed="rId5"/>
          <a:stretch>
            <a:fillRect/>
          </a:stretch>
        </p:blipFill>
        <p:spPr>
          <a:xfrm>
            <a:off x="5309033" y="1558930"/>
            <a:ext cx="2457847" cy="1533722"/>
          </a:xfrm>
          <a:prstGeom prst="rect">
            <a:avLst/>
          </a:prstGeom>
        </p:spPr>
      </p:pic>
      <p:pic>
        <p:nvPicPr>
          <p:cNvPr id="7" name="Grafik 6"/>
          <p:cNvPicPr>
            <a:picLocks noChangeAspect="1"/>
          </p:cNvPicPr>
          <p:nvPr/>
        </p:nvPicPr>
        <p:blipFill>
          <a:blip r:embed="rId6"/>
          <a:stretch>
            <a:fillRect/>
          </a:stretch>
        </p:blipFill>
        <p:spPr>
          <a:xfrm>
            <a:off x="755576" y="1555820"/>
            <a:ext cx="4307610" cy="2528558"/>
          </a:xfrm>
          <a:prstGeom prst="rect">
            <a:avLst/>
          </a:prstGeom>
        </p:spPr>
      </p:pic>
    </p:spTree>
    <p:extLst>
      <p:ext uri="{BB962C8B-B14F-4D97-AF65-F5344CB8AC3E}">
        <p14:creationId xmlns:p14="http://schemas.microsoft.com/office/powerpoint/2010/main" val="356583755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3111</Words>
  <Application>Microsoft Office PowerPoint</Application>
  <PresentationFormat>Bildschirmpräsentation (4:3)</PresentationFormat>
  <Paragraphs>216</Paragraphs>
  <Slides>20</Slides>
  <Notes>20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Arial</vt:lpstr>
      <vt:lpstr>Calibri</vt:lpstr>
      <vt:lpstr>Wingdings</vt:lpstr>
      <vt:lpstr>Larissa</vt:lpstr>
      <vt:lpstr>Rail Transport</vt:lpstr>
      <vt:lpstr>How do I work with this learning material?</vt:lpstr>
      <vt:lpstr>Introduction</vt:lpstr>
      <vt:lpstr>Agenda</vt:lpstr>
      <vt:lpstr>Transport</vt:lpstr>
      <vt:lpstr>Transport Processes</vt:lpstr>
      <vt:lpstr>Intermodal Transport</vt:lpstr>
      <vt:lpstr>Agenda</vt:lpstr>
      <vt:lpstr>Combined Transport</vt:lpstr>
      <vt:lpstr>Combined Transport  Transport Chain</vt:lpstr>
      <vt:lpstr>Unaccompanied Combined Transport (UCT)</vt:lpstr>
      <vt:lpstr>Transport Unit: Containers I</vt:lpstr>
      <vt:lpstr>Transport Unit: Containers II</vt:lpstr>
      <vt:lpstr>Transport Unit: Swap Body</vt:lpstr>
      <vt:lpstr>Transport Unit: Semitrailer</vt:lpstr>
      <vt:lpstr>Accompanied Combined Transport</vt:lpstr>
      <vt:lpstr>Rolling Road/Highway  (German: ROLA)</vt:lpstr>
      <vt:lpstr>Roll-on / Roll-off</vt:lpstr>
      <vt:lpstr>List of References</vt:lpstr>
      <vt:lpstr>Additional Information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dc:creator>
  <cp:lastModifiedBy>Sandra Eitler</cp:lastModifiedBy>
  <cp:revision>652</cp:revision>
  <dcterms:created xsi:type="dcterms:W3CDTF">2016-05-26T13:35:26Z</dcterms:created>
  <dcterms:modified xsi:type="dcterms:W3CDTF">2019-08-10T20:22:46Z</dcterms:modified>
</cp:coreProperties>
</file>