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75" r:id="rId2"/>
    <p:sldId id="276" r:id="rId3"/>
    <p:sldId id="277" r:id="rId4"/>
    <p:sldId id="279" r:id="rId5"/>
    <p:sldId id="280" r:id="rId6"/>
    <p:sldId id="313" r:id="rId7"/>
    <p:sldId id="283" r:id="rId8"/>
    <p:sldId id="312" r:id="rId9"/>
    <p:sldId id="304" r:id="rId10"/>
    <p:sldId id="284" r:id="rId11"/>
    <p:sldId id="298" r:id="rId12"/>
    <p:sldId id="299" r:id="rId13"/>
    <p:sldId id="300" r:id="rId14"/>
    <p:sldId id="301" r:id="rId15"/>
    <p:sldId id="302" r:id="rId16"/>
    <p:sldId id="293" r:id="rId17"/>
    <p:sldId id="282" r:id="rId18"/>
    <p:sldId id="305" r:id="rId19"/>
    <p:sldId id="294" r:id="rId20"/>
    <p:sldId id="306" r:id="rId21"/>
    <p:sldId id="307" r:id="rId22"/>
    <p:sldId id="286" r:id="rId23"/>
    <p:sldId id="292" r:id="rId24"/>
    <p:sldId id="309" r:id="rId25"/>
    <p:sldId id="285" r:id="rId26"/>
    <p:sldId id="310" r:id="rId27"/>
    <p:sldId id="311" r:id="rId2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247">
          <p15:clr>
            <a:srgbClr val="A4A3A4"/>
          </p15:clr>
        </p15:guide>
        <p15:guide id="4" pos="11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878"/>
    <a:srgbClr val="E7E6E6"/>
    <a:srgbClr val="FFC000"/>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79540" autoAdjust="0"/>
  </p:normalViewPr>
  <p:slideViewPr>
    <p:cSldViewPr>
      <p:cViewPr>
        <p:scale>
          <a:sx n="50" d="100"/>
          <a:sy n="50" d="100"/>
        </p:scale>
        <p:origin x="1732" y="104"/>
      </p:cViewPr>
      <p:guideLst>
        <p:guide orient="horz" pos="2160"/>
        <p:guide pos="2880"/>
        <p:guide orient="horz" pos="4247"/>
        <p:guide pos="113"/>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g"/><Relationship Id="rId4" Type="http://schemas.openxmlformats.org/officeDocument/2006/relationships/image" Target="../media/image3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g"/><Relationship Id="rId4"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en-AU" sz="2400" b="1" noProof="0" dirty="0">
              <a:latin typeface="Arial" panose="020B0604020202020204" pitchFamily="34" charset="0"/>
              <a:cs typeface="Arial" panose="020B0604020202020204" pitchFamily="34" charset="0"/>
            </a:rPr>
            <a:t>Characteristics</a:t>
          </a:r>
          <a:endParaRPr lang="en-AU" sz="1600" b="0" noProof="0" dirty="0">
            <a:latin typeface="Arial" panose="020B0604020202020204" pitchFamily="34" charset="0"/>
            <a:cs typeface="Arial" panose="020B0604020202020204" pitchFamily="34" charset="0"/>
          </a:endParaRP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38963096-EA1A-4670-A3FF-5D76267D5387}">
      <dgm:prSet custT="1"/>
      <dgm:spPr/>
      <dgm:t>
        <a:bodyPr/>
        <a:lstStyle/>
        <a:p>
          <a:pPr>
            <a:spcAft>
              <a:spcPts val="0"/>
            </a:spcAft>
          </a:pPr>
          <a:r>
            <a:rPr lang="en-AU" sz="2400" b="1" noProof="0" dirty="0">
              <a:latin typeface="Arial" panose="020B0604020202020204" pitchFamily="34" charset="0"/>
              <a:cs typeface="Arial" panose="020B0604020202020204" pitchFamily="34" charset="0"/>
            </a:rPr>
            <a:t>Freight transport by rail</a:t>
          </a:r>
        </a:p>
      </dgm:t>
    </dgm:pt>
    <dgm:pt modelId="{190FC5DE-20FD-4B49-A0C2-C22A13D64CE0}" type="parTrans" cxnId="{78EEB0D1-1CDC-4410-9584-74B05B0B0F68}">
      <dgm:prSet/>
      <dgm:spPr/>
      <dgm:t>
        <a:bodyPr/>
        <a:lstStyle/>
        <a:p>
          <a:endParaRPr lang="de-DE"/>
        </a:p>
      </dgm:t>
    </dgm:pt>
    <dgm:pt modelId="{71577635-7763-4E11-9922-B2D88C48CA95}" type="sibTrans" cxnId="{78EEB0D1-1CDC-4410-9584-74B05B0B0F68}">
      <dgm:prSet/>
      <dgm:spPr/>
      <dgm:t>
        <a:bodyPr/>
        <a:lstStyle/>
        <a:p>
          <a:endParaRPr lang="de-DE"/>
        </a:p>
      </dgm:t>
    </dgm:pt>
    <dgm:pt modelId="{32178B0F-6AA1-4D59-B95A-067D305C265C}">
      <dgm:prSet custT="1"/>
      <dgm:spPr/>
      <dgm:t>
        <a:bodyPr/>
        <a:lstStyle/>
        <a:p>
          <a:pPr>
            <a:spcAft>
              <a:spcPts val="0"/>
            </a:spcAft>
          </a:pPr>
          <a:r>
            <a:rPr lang="en-AU" sz="2400" b="1" noProof="0" dirty="0">
              <a:latin typeface="Arial" panose="020B0604020202020204" pitchFamily="34" charset="0"/>
              <a:cs typeface="Arial" panose="020B0604020202020204" pitchFamily="34" charset="0"/>
            </a:rPr>
            <a:t>Forms of production in rail-based freight transport</a:t>
          </a:r>
        </a:p>
      </dgm:t>
    </dgm:pt>
    <dgm:pt modelId="{322C141B-5485-4065-89B8-CF81276A9E63}" type="parTrans" cxnId="{99ABB9C3-0295-4628-B98C-F540DADAF777}">
      <dgm:prSet/>
      <dgm:spPr/>
      <dgm:t>
        <a:bodyPr/>
        <a:lstStyle/>
        <a:p>
          <a:endParaRPr lang="de-DE"/>
        </a:p>
      </dgm:t>
    </dgm:pt>
    <dgm:pt modelId="{E433C30B-9460-4995-9AB0-C5FA6328A2B5}" type="sibTrans" cxnId="{99ABB9C3-0295-4628-B98C-F540DADAF777}">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3"/>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3"/>
      <dgm:spPr/>
    </dgm:pt>
    <dgm:pt modelId="{BF8CDB65-7F63-46ED-AD6F-299BB5E410A3}" type="pres">
      <dgm:prSet presAssocID="{754914D3-2823-4D9D-9B5F-8AAE908A2791}" presName="dstNode" presStyleLbl="node1" presStyleIdx="0" presStyleCnt="3"/>
      <dgm:spPr/>
    </dgm:pt>
    <dgm:pt modelId="{2B62C432-4905-40F9-9530-D2F004B7D3F6}" type="pres">
      <dgm:prSet presAssocID="{98FFCFD7-6EAF-43B3-B073-F90520D80DD2}" presName="text_1" presStyleLbl="node1" presStyleIdx="0" presStyleCnt="3">
        <dgm:presLayoutVars>
          <dgm:bulletEnabled val="1"/>
        </dgm:presLayoutVars>
      </dgm:prSet>
      <dgm:spPr/>
    </dgm:pt>
    <dgm:pt modelId="{7D7CD6F4-5BF8-4820-9EDA-8C7339E21069}" type="pres">
      <dgm:prSet presAssocID="{98FFCFD7-6EAF-43B3-B073-F90520D80DD2}" presName="accent_1" presStyleCnt="0"/>
      <dgm:spPr/>
    </dgm:pt>
    <dgm:pt modelId="{C2A52F33-F895-4B2F-BC4C-05306D79D5F7}" type="pres">
      <dgm:prSet presAssocID="{98FFCFD7-6EAF-43B3-B073-F90520D80DD2}" presName="accentRepeatNode" presStyleLbl="solidFgAcc1" presStyleIdx="0" presStyleCnt="3"/>
      <dgm:spPr>
        <a:solidFill>
          <a:srgbClr val="787878"/>
        </a:solidFill>
      </dgm:spPr>
    </dgm:pt>
    <dgm:pt modelId="{92851B1E-17AE-49B2-A471-28619B3D157A}" type="pres">
      <dgm:prSet presAssocID="{38963096-EA1A-4670-A3FF-5D76267D5387}" presName="text_2" presStyleLbl="node1" presStyleIdx="1" presStyleCnt="3">
        <dgm:presLayoutVars>
          <dgm:bulletEnabled val="1"/>
        </dgm:presLayoutVars>
      </dgm:prSet>
      <dgm:spPr/>
    </dgm:pt>
    <dgm:pt modelId="{1B5917EB-C486-41B7-ABF8-F4EE52680D3E}" type="pres">
      <dgm:prSet presAssocID="{38963096-EA1A-4670-A3FF-5D76267D5387}" presName="accent_2" presStyleCnt="0"/>
      <dgm:spPr/>
    </dgm:pt>
    <dgm:pt modelId="{C40F1FF8-1FBB-4DD7-B47E-2A263DA7E302}" type="pres">
      <dgm:prSet presAssocID="{38963096-EA1A-4670-A3FF-5D76267D5387}" presName="accentRepeatNode" presStyleLbl="solidFgAcc1" presStyleIdx="1" presStyleCnt="3"/>
      <dgm:spPr/>
    </dgm:pt>
    <dgm:pt modelId="{8721D885-E709-4ADB-8AAF-A24D3B6C09C3}" type="pres">
      <dgm:prSet presAssocID="{32178B0F-6AA1-4D59-B95A-067D305C265C}" presName="text_3" presStyleLbl="node1" presStyleIdx="2" presStyleCnt="3">
        <dgm:presLayoutVars>
          <dgm:bulletEnabled val="1"/>
        </dgm:presLayoutVars>
      </dgm:prSet>
      <dgm:spPr/>
    </dgm:pt>
    <dgm:pt modelId="{C4586249-9C13-4A63-BEF2-59C29B5FDB70}" type="pres">
      <dgm:prSet presAssocID="{32178B0F-6AA1-4D59-B95A-067D305C265C}" presName="accent_3" presStyleCnt="0"/>
      <dgm:spPr/>
    </dgm:pt>
    <dgm:pt modelId="{E5338EE3-62F4-4A52-8249-22520C08715C}" type="pres">
      <dgm:prSet presAssocID="{32178B0F-6AA1-4D59-B95A-067D305C265C}" presName="accentRepeatNode" presStyleLbl="solidFgAcc1" presStyleIdx="2" presStyleCnt="3"/>
      <dgm:spPr/>
    </dgm:pt>
  </dgm:ptLst>
  <dgm:cxnLst>
    <dgm:cxn modelId="{5C189417-BCBF-49B9-AA80-8DCDA0065A51}" type="presOf" srcId="{98FFCFD7-6EAF-43B3-B073-F90520D80DD2}" destId="{2B62C432-4905-40F9-9530-D2F004B7D3F6}"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BBB19031-6E06-432A-9ADE-95B7C81498DD}" type="presOf" srcId="{0CF79BA9-38A5-469E-A5F4-723A1AFB8F96}" destId="{93855F07-44CB-45DE-B464-761E63A71CD5}" srcOrd="0" destOrd="0" presId="urn:microsoft.com/office/officeart/2008/layout/VerticalCurvedList"/>
    <dgm:cxn modelId="{9C908A6B-2A4F-4DF1-BB3C-26288F973B71}" type="presOf" srcId="{754914D3-2823-4D9D-9B5F-8AAE908A2791}" destId="{AE6139D5-D84B-4711-8A6A-A5161E022A99}" srcOrd="0" destOrd="0" presId="urn:microsoft.com/office/officeart/2008/layout/VerticalCurvedList"/>
    <dgm:cxn modelId="{2EEC7655-7828-4498-B1AC-21612BD3536A}" type="presOf" srcId="{38963096-EA1A-4670-A3FF-5D76267D5387}" destId="{92851B1E-17AE-49B2-A471-28619B3D157A}" srcOrd="0" destOrd="0" presId="urn:microsoft.com/office/officeart/2008/layout/VerticalCurvedList"/>
    <dgm:cxn modelId="{99ABB9C3-0295-4628-B98C-F540DADAF777}" srcId="{754914D3-2823-4D9D-9B5F-8AAE908A2791}" destId="{32178B0F-6AA1-4D59-B95A-067D305C265C}" srcOrd="2" destOrd="0" parTransId="{322C141B-5485-4065-89B8-CF81276A9E63}" sibTransId="{E433C30B-9460-4995-9AB0-C5FA6328A2B5}"/>
    <dgm:cxn modelId="{78EEB0D1-1CDC-4410-9584-74B05B0B0F68}" srcId="{754914D3-2823-4D9D-9B5F-8AAE908A2791}" destId="{38963096-EA1A-4670-A3FF-5D76267D5387}" srcOrd="1" destOrd="0" parTransId="{190FC5DE-20FD-4B49-A0C2-C22A13D64CE0}" sibTransId="{71577635-7763-4E11-9922-B2D88C48CA95}"/>
    <dgm:cxn modelId="{D6DD93F4-35F2-4D99-AA5E-CBD11E154990}" type="presOf" srcId="{32178B0F-6AA1-4D59-B95A-067D305C265C}" destId="{8721D885-E709-4ADB-8AAF-A24D3B6C09C3}" srcOrd="0" destOrd="0" presId="urn:microsoft.com/office/officeart/2008/layout/VerticalCurvedList"/>
    <dgm:cxn modelId="{E753C25D-5162-4686-AD1E-95494DBDEC09}" type="presParOf" srcId="{AE6139D5-D84B-4711-8A6A-A5161E022A99}" destId="{00F42187-34FD-4D8B-A449-F316E9EB9AFA}" srcOrd="0" destOrd="0" presId="urn:microsoft.com/office/officeart/2008/layout/VerticalCurvedList"/>
    <dgm:cxn modelId="{6A76DDD8-387B-4965-AF17-F1148DF8BB59}" type="presParOf" srcId="{00F42187-34FD-4D8B-A449-F316E9EB9AFA}" destId="{C168C53D-163A-4892-8EF0-B5326C3FF8C8}" srcOrd="0" destOrd="0" presId="urn:microsoft.com/office/officeart/2008/layout/VerticalCurvedList"/>
    <dgm:cxn modelId="{4E632F3E-5DC3-4E48-ACA6-4D04223B7D94}" type="presParOf" srcId="{C168C53D-163A-4892-8EF0-B5326C3FF8C8}" destId="{0FAB2C97-DF89-43B9-B7B2-C745E026F562}" srcOrd="0" destOrd="0" presId="urn:microsoft.com/office/officeart/2008/layout/VerticalCurvedList"/>
    <dgm:cxn modelId="{29905EA8-81BB-43CE-B0C2-3734C73A2368}" type="presParOf" srcId="{C168C53D-163A-4892-8EF0-B5326C3FF8C8}" destId="{93855F07-44CB-45DE-B464-761E63A71CD5}" srcOrd="1" destOrd="0" presId="urn:microsoft.com/office/officeart/2008/layout/VerticalCurvedList"/>
    <dgm:cxn modelId="{069460AE-7171-42C8-83DE-BDC10317694B}" type="presParOf" srcId="{C168C53D-163A-4892-8EF0-B5326C3FF8C8}" destId="{D258DE45-194F-4470-A0BE-D234AB24927B}" srcOrd="2" destOrd="0" presId="urn:microsoft.com/office/officeart/2008/layout/VerticalCurvedList"/>
    <dgm:cxn modelId="{AE2B9EA0-B653-48CB-AA23-DD6A81E57C18}" type="presParOf" srcId="{C168C53D-163A-4892-8EF0-B5326C3FF8C8}" destId="{BF8CDB65-7F63-46ED-AD6F-299BB5E410A3}" srcOrd="3" destOrd="0" presId="urn:microsoft.com/office/officeart/2008/layout/VerticalCurvedList"/>
    <dgm:cxn modelId="{C729D4FD-8C13-49E1-A5F8-746A33FACC97}" type="presParOf" srcId="{00F42187-34FD-4D8B-A449-F316E9EB9AFA}" destId="{2B62C432-4905-40F9-9530-D2F004B7D3F6}" srcOrd="1" destOrd="0" presId="urn:microsoft.com/office/officeart/2008/layout/VerticalCurvedList"/>
    <dgm:cxn modelId="{EA762BAE-DD34-4244-9733-9BA28420D1D3}" type="presParOf" srcId="{00F42187-34FD-4D8B-A449-F316E9EB9AFA}" destId="{7D7CD6F4-5BF8-4820-9EDA-8C7339E21069}" srcOrd="2" destOrd="0" presId="urn:microsoft.com/office/officeart/2008/layout/VerticalCurvedList"/>
    <dgm:cxn modelId="{A0C8E891-5746-4794-AADB-F7D5A79114F0}" type="presParOf" srcId="{7D7CD6F4-5BF8-4820-9EDA-8C7339E21069}" destId="{C2A52F33-F895-4B2F-BC4C-05306D79D5F7}" srcOrd="0" destOrd="0" presId="urn:microsoft.com/office/officeart/2008/layout/VerticalCurvedList"/>
    <dgm:cxn modelId="{D5DDA928-CAC7-4176-A52E-1AE6043BC02F}" type="presParOf" srcId="{00F42187-34FD-4D8B-A449-F316E9EB9AFA}" destId="{92851B1E-17AE-49B2-A471-28619B3D157A}" srcOrd="3" destOrd="0" presId="urn:microsoft.com/office/officeart/2008/layout/VerticalCurvedList"/>
    <dgm:cxn modelId="{1BE68E3E-5174-4789-8ECD-F5F4028CB312}" type="presParOf" srcId="{00F42187-34FD-4D8B-A449-F316E9EB9AFA}" destId="{1B5917EB-C486-41B7-ABF8-F4EE52680D3E}" srcOrd="4" destOrd="0" presId="urn:microsoft.com/office/officeart/2008/layout/VerticalCurvedList"/>
    <dgm:cxn modelId="{E6690400-D635-4CA9-ABB1-5E253E053B9F}" type="presParOf" srcId="{1B5917EB-C486-41B7-ABF8-F4EE52680D3E}" destId="{C40F1FF8-1FBB-4DD7-B47E-2A263DA7E302}" srcOrd="0" destOrd="0" presId="urn:microsoft.com/office/officeart/2008/layout/VerticalCurvedList"/>
    <dgm:cxn modelId="{05CA0A03-5D9D-4E55-A3E3-5B2EF975D793}" type="presParOf" srcId="{00F42187-34FD-4D8B-A449-F316E9EB9AFA}" destId="{8721D885-E709-4ADB-8AAF-A24D3B6C09C3}" srcOrd="5" destOrd="0" presId="urn:microsoft.com/office/officeart/2008/layout/VerticalCurvedList"/>
    <dgm:cxn modelId="{AEFF83F1-08F8-4D65-8A34-FC7348DB1E32}" type="presParOf" srcId="{00F42187-34FD-4D8B-A449-F316E9EB9AFA}" destId="{C4586249-9C13-4A63-BEF2-59C29B5FDB70}" srcOrd="6" destOrd="0" presId="urn:microsoft.com/office/officeart/2008/layout/VerticalCurvedList"/>
    <dgm:cxn modelId="{498A75A7-2F9B-4C8B-9C8A-33CF770B027F}" type="presParOf" srcId="{C4586249-9C13-4A63-BEF2-59C29B5FDB70}" destId="{E5338EE3-62F4-4A52-8249-22520C08715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de-DE" sz="2400" b="1" noProof="0" dirty="0" err="1">
              <a:latin typeface="Arial" panose="020B0604020202020204" pitchFamily="34" charset="0"/>
              <a:cs typeface="Arial" panose="020B0604020202020204" pitchFamily="34" charset="0"/>
            </a:rPr>
            <a:t>Characteristics</a:t>
          </a:r>
          <a:endParaRPr lang="de-DE" sz="1600" b="0" noProof="0" dirty="0">
            <a:latin typeface="Arial" panose="020B0604020202020204" pitchFamily="34" charset="0"/>
            <a:cs typeface="Arial" panose="020B0604020202020204" pitchFamily="34" charset="0"/>
          </a:endParaRP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38963096-EA1A-4670-A3FF-5D76267D5387}">
      <dgm:prSet custT="1"/>
      <dgm:spPr/>
      <dgm:t>
        <a:bodyPr/>
        <a:lstStyle/>
        <a:p>
          <a:pPr>
            <a:spcAft>
              <a:spcPts val="0"/>
            </a:spcAft>
          </a:pPr>
          <a:r>
            <a:rPr lang="de-DE" sz="2400" b="1" noProof="0" dirty="0">
              <a:latin typeface="Arial" panose="020B0604020202020204" pitchFamily="34" charset="0"/>
              <a:cs typeface="Arial" panose="020B0604020202020204" pitchFamily="34" charset="0"/>
            </a:rPr>
            <a:t>Freight transport by rail</a:t>
          </a:r>
        </a:p>
      </dgm:t>
    </dgm:pt>
    <dgm:pt modelId="{190FC5DE-20FD-4B49-A0C2-C22A13D64CE0}" type="parTrans" cxnId="{78EEB0D1-1CDC-4410-9584-74B05B0B0F68}">
      <dgm:prSet/>
      <dgm:spPr/>
      <dgm:t>
        <a:bodyPr/>
        <a:lstStyle/>
        <a:p>
          <a:endParaRPr lang="de-DE"/>
        </a:p>
      </dgm:t>
    </dgm:pt>
    <dgm:pt modelId="{71577635-7763-4E11-9922-B2D88C48CA95}" type="sibTrans" cxnId="{78EEB0D1-1CDC-4410-9584-74B05B0B0F68}">
      <dgm:prSet/>
      <dgm:spPr/>
      <dgm:t>
        <a:bodyPr/>
        <a:lstStyle/>
        <a:p>
          <a:endParaRPr lang="de-DE"/>
        </a:p>
      </dgm:t>
    </dgm:pt>
    <dgm:pt modelId="{32178B0F-6AA1-4D59-B95A-067D305C265C}">
      <dgm:prSet custT="1"/>
      <dgm:spPr/>
      <dgm:t>
        <a:bodyPr/>
        <a:lstStyle/>
        <a:p>
          <a:pPr>
            <a:spcAft>
              <a:spcPts val="0"/>
            </a:spcAft>
          </a:pPr>
          <a:r>
            <a:rPr lang="de-DE" sz="2400" b="1" noProof="0" dirty="0">
              <a:latin typeface="Arial" panose="020B0604020202020204" pitchFamily="34" charset="0"/>
              <a:cs typeface="Arial" panose="020B0604020202020204" pitchFamily="34" charset="0"/>
            </a:rPr>
            <a:t>Forms </a:t>
          </a:r>
          <a:r>
            <a:rPr lang="de-DE" sz="2400" b="1" noProof="0" dirty="0" err="1">
              <a:latin typeface="Arial" panose="020B0604020202020204" pitchFamily="34" charset="0"/>
              <a:cs typeface="Arial" panose="020B0604020202020204" pitchFamily="34" charset="0"/>
            </a:rPr>
            <a:t>of</a:t>
          </a:r>
          <a:r>
            <a:rPr lang="de-DE" sz="2400" b="1" noProof="0" dirty="0">
              <a:latin typeface="Arial" panose="020B0604020202020204" pitchFamily="34" charset="0"/>
              <a:cs typeface="Arial" panose="020B0604020202020204" pitchFamily="34" charset="0"/>
            </a:rPr>
            <a:t> </a:t>
          </a:r>
          <a:r>
            <a:rPr lang="de-DE" sz="2400" b="1" noProof="0" dirty="0" err="1">
              <a:latin typeface="Arial" panose="020B0604020202020204" pitchFamily="34" charset="0"/>
              <a:cs typeface="Arial" panose="020B0604020202020204" pitchFamily="34" charset="0"/>
            </a:rPr>
            <a:t>production</a:t>
          </a:r>
          <a:r>
            <a:rPr lang="de-DE" sz="2400" b="1" noProof="0" dirty="0">
              <a:latin typeface="Arial" panose="020B0604020202020204" pitchFamily="34" charset="0"/>
              <a:cs typeface="Arial" panose="020B0604020202020204" pitchFamily="34" charset="0"/>
            </a:rPr>
            <a:t> in </a:t>
          </a:r>
          <a:r>
            <a:rPr lang="de-DE" sz="2400" b="1" noProof="0" dirty="0" err="1">
              <a:latin typeface="Arial" panose="020B0604020202020204" pitchFamily="34" charset="0"/>
              <a:cs typeface="Arial" panose="020B0604020202020204" pitchFamily="34" charset="0"/>
            </a:rPr>
            <a:t>rail-based</a:t>
          </a:r>
          <a:r>
            <a:rPr lang="de-DE" sz="2400" b="1" noProof="0" dirty="0">
              <a:latin typeface="Arial" panose="020B0604020202020204" pitchFamily="34" charset="0"/>
              <a:cs typeface="Arial" panose="020B0604020202020204" pitchFamily="34" charset="0"/>
            </a:rPr>
            <a:t> freight </a:t>
          </a:r>
          <a:r>
            <a:rPr lang="de-DE" sz="2400" b="1" noProof="0" dirty="0" err="1">
              <a:latin typeface="Arial" panose="020B0604020202020204" pitchFamily="34" charset="0"/>
              <a:cs typeface="Arial" panose="020B0604020202020204" pitchFamily="34" charset="0"/>
            </a:rPr>
            <a:t>transport</a:t>
          </a:r>
          <a:endParaRPr lang="de-DE" sz="2400" b="1" noProof="0" dirty="0">
            <a:latin typeface="Arial" panose="020B0604020202020204" pitchFamily="34" charset="0"/>
            <a:cs typeface="Arial" panose="020B0604020202020204" pitchFamily="34" charset="0"/>
          </a:endParaRPr>
        </a:p>
      </dgm:t>
    </dgm:pt>
    <dgm:pt modelId="{322C141B-5485-4065-89B8-CF81276A9E63}" type="parTrans" cxnId="{99ABB9C3-0295-4628-B98C-F540DADAF777}">
      <dgm:prSet/>
      <dgm:spPr/>
      <dgm:t>
        <a:bodyPr/>
        <a:lstStyle/>
        <a:p>
          <a:endParaRPr lang="de-DE"/>
        </a:p>
      </dgm:t>
    </dgm:pt>
    <dgm:pt modelId="{E433C30B-9460-4995-9AB0-C5FA6328A2B5}" type="sibTrans" cxnId="{99ABB9C3-0295-4628-B98C-F540DADAF777}">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3"/>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3"/>
      <dgm:spPr/>
    </dgm:pt>
    <dgm:pt modelId="{BF8CDB65-7F63-46ED-AD6F-299BB5E410A3}" type="pres">
      <dgm:prSet presAssocID="{754914D3-2823-4D9D-9B5F-8AAE908A2791}" presName="dstNode" presStyleLbl="node1" presStyleIdx="0" presStyleCnt="3"/>
      <dgm:spPr/>
    </dgm:pt>
    <dgm:pt modelId="{2B62C432-4905-40F9-9530-D2F004B7D3F6}" type="pres">
      <dgm:prSet presAssocID="{98FFCFD7-6EAF-43B3-B073-F90520D80DD2}" presName="text_1" presStyleLbl="node1" presStyleIdx="0" presStyleCnt="3">
        <dgm:presLayoutVars>
          <dgm:bulletEnabled val="1"/>
        </dgm:presLayoutVars>
      </dgm:prSet>
      <dgm:spPr/>
    </dgm:pt>
    <dgm:pt modelId="{7D7CD6F4-5BF8-4820-9EDA-8C7339E21069}" type="pres">
      <dgm:prSet presAssocID="{98FFCFD7-6EAF-43B3-B073-F90520D80DD2}" presName="accent_1" presStyleCnt="0"/>
      <dgm:spPr/>
    </dgm:pt>
    <dgm:pt modelId="{C2A52F33-F895-4B2F-BC4C-05306D79D5F7}" type="pres">
      <dgm:prSet presAssocID="{98FFCFD7-6EAF-43B3-B073-F90520D80DD2}" presName="accentRepeatNode" presStyleLbl="solidFgAcc1" presStyleIdx="0" presStyleCnt="3"/>
      <dgm:spPr>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dgm:spPr>
    </dgm:pt>
    <dgm:pt modelId="{92851B1E-17AE-49B2-A471-28619B3D157A}" type="pres">
      <dgm:prSet presAssocID="{38963096-EA1A-4670-A3FF-5D76267D5387}" presName="text_2" presStyleLbl="node1" presStyleIdx="1" presStyleCnt="3">
        <dgm:presLayoutVars>
          <dgm:bulletEnabled val="1"/>
        </dgm:presLayoutVars>
      </dgm:prSet>
      <dgm:spPr/>
    </dgm:pt>
    <dgm:pt modelId="{1B5917EB-C486-41B7-ABF8-F4EE52680D3E}" type="pres">
      <dgm:prSet presAssocID="{38963096-EA1A-4670-A3FF-5D76267D5387}" presName="accent_2" presStyleCnt="0"/>
      <dgm:spPr/>
    </dgm:pt>
    <dgm:pt modelId="{C40F1FF8-1FBB-4DD7-B47E-2A263DA7E302}" type="pres">
      <dgm:prSet presAssocID="{38963096-EA1A-4670-A3FF-5D76267D5387}" presName="accentRepeatNode" presStyleLbl="solidFgAcc1" presStyleIdx="1" presStyleCnt="3"/>
      <dgm:spPr>
        <a:solidFill>
          <a:srgbClr val="787878"/>
        </a:solidFill>
      </dgm:spPr>
    </dgm:pt>
    <dgm:pt modelId="{8721D885-E709-4ADB-8AAF-A24D3B6C09C3}" type="pres">
      <dgm:prSet presAssocID="{32178B0F-6AA1-4D59-B95A-067D305C265C}" presName="text_3" presStyleLbl="node1" presStyleIdx="2" presStyleCnt="3">
        <dgm:presLayoutVars>
          <dgm:bulletEnabled val="1"/>
        </dgm:presLayoutVars>
      </dgm:prSet>
      <dgm:spPr/>
    </dgm:pt>
    <dgm:pt modelId="{C4586249-9C13-4A63-BEF2-59C29B5FDB70}" type="pres">
      <dgm:prSet presAssocID="{32178B0F-6AA1-4D59-B95A-067D305C265C}" presName="accent_3" presStyleCnt="0"/>
      <dgm:spPr/>
    </dgm:pt>
    <dgm:pt modelId="{E5338EE3-62F4-4A52-8249-22520C08715C}" type="pres">
      <dgm:prSet presAssocID="{32178B0F-6AA1-4D59-B95A-067D305C265C}" presName="accentRepeatNode" presStyleLbl="solidFgAcc1" presStyleIdx="2" presStyleCnt="3"/>
      <dgm:spPr/>
    </dgm:pt>
  </dgm:ptLst>
  <dgm:cxnLst>
    <dgm:cxn modelId="{F4AF6C22-EE92-4259-A735-1A915AFD9B17}" type="presOf" srcId="{38963096-EA1A-4670-A3FF-5D76267D5387}" destId="{92851B1E-17AE-49B2-A471-28619B3D157A}"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67BF06A-5D4B-4061-9A8B-7539A1C18BBA}" type="presOf" srcId="{754914D3-2823-4D9D-9B5F-8AAE908A2791}" destId="{AE6139D5-D84B-4711-8A6A-A5161E022A99}" srcOrd="0" destOrd="0" presId="urn:microsoft.com/office/officeart/2008/layout/VerticalCurvedList"/>
    <dgm:cxn modelId="{78EDF197-74E7-4549-81BF-3CE046CC8D47}" type="presOf" srcId="{0CF79BA9-38A5-469E-A5F4-723A1AFB8F96}" destId="{93855F07-44CB-45DE-B464-761E63A71CD5}" srcOrd="0" destOrd="0" presId="urn:microsoft.com/office/officeart/2008/layout/VerticalCurvedList"/>
    <dgm:cxn modelId="{B85935BC-1177-45B1-B434-CA5211540FB9}" type="presOf" srcId="{32178B0F-6AA1-4D59-B95A-067D305C265C}" destId="{8721D885-E709-4ADB-8AAF-A24D3B6C09C3}" srcOrd="0" destOrd="0" presId="urn:microsoft.com/office/officeart/2008/layout/VerticalCurvedList"/>
    <dgm:cxn modelId="{99ABB9C3-0295-4628-B98C-F540DADAF777}" srcId="{754914D3-2823-4D9D-9B5F-8AAE908A2791}" destId="{32178B0F-6AA1-4D59-B95A-067D305C265C}" srcOrd="2" destOrd="0" parTransId="{322C141B-5485-4065-89B8-CF81276A9E63}" sibTransId="{E433C30B-9460-4995-9AB0-C5FA6328A2B5}"/>
    <dgm:cxn modelId="{78EEB0D1-1CDC-4410-9584-74B05B0B0F68}" srcId="{754914D3-2823-4D9D-9B5F-8AAE908A2791}" destId="{38963096-EA1A-4670-A3FF-5D76267D5387}" srcOrd="1" destOrd="0" parTransId="{190FC5DE-20FD-4B49-A0C2-C22A13D64CE0}" sibTransId="{71577635-7763-4E11-9922-B2D88C48CA95}"/>
    <dgm:cxn modelId="{A55485E8-F53B-4DFE-84D4-60E85ED44622}" type="presOf" srcId="{98FFCFD7-6EAF-43B3-B073-F90520D80DD2}" destId="{2B62C432-4905-40F9-9530-D2F004B7D3F6}" srcOrd="0" destOrd="0" presId="urn:microsoft.com/office/officeart/2008/layout/VerticalCurvedList"/>
    <dgm:cxn modelId="{2C251C50-F22A-423E-B461-BAD307E645F2}" type="presParOf" srcId="{AE6139D5-D84B-4711-8A6A-A5161E022A99}" destId="{00F42187-34FD-4D8B-A449-F316E9EB9AFA}" srcOrd="0" destOrd="0" presId="urn:microsoft.com/office/officeart/2008/layout/VerticalCurvedList"/>
    <dgm:cxn modelId="{F21D7E5E-63CA-4B20-BE0C-30032832F0ED}" type="presParOf" srcId="{00F42187-34FD-4D8B-A449-F316E9EB9AFA}" destId="{C168C53D-163A-4892-8EF0-B5326C3FF8C8}" srcOrd="0" destOrd="0" presId="urn:microsoft.com/office/officeart/2008/layout/VerticalCurvedList"/>
    <dgm:cxn modelId="{D1F8FA3B-5DB9-47FB-AC4A-6C7BDCD6F7E2}" type="presParOf" srcId="{C168C53D-163A-4892-8EF0-B5326C3FF8C8}" destId="{0FAB2C97-DF89-43B9-B7B2-C745E026F562}" srcOrd="0" destOrd="0" presId="urn:microsoft.com/office/officeart/2008/layout/VerticalCurvedList"/>
    <dgm:cxn modelId="{877CFCBF-C2F7-47C6-A21E-C36423873A9B}" type="presParOf" srcId="{C168C53D-163A-4892-8EF0-B5326C3FF8C8}" destId="{93855F07-44CB-45DE-B464-761E63A71CD5}" srcOrd="1" destOrd="0" presId="urn:microsoft.com/office/officeart/2008/layout/VerticalCurvedList"/>
    <dgm:cxn modelId="{35010294-89EE-46BF-BB5F-9E2D4A42EDE6}" type="presParOf" srcId="{C168C53D-163A-4892-8EF0-B5326C3FF8C8}" destId="{D258DE45-194F-4470-A0BE-D234AB24927B}" srcOrd="2" destOrd="0" presId="urn:microsoft.com/office/officeart/2008/layout/VerticalCurvedList"/>
    <dgm:cxn modelId="{529631BF-4132-4A71-B578-690A08138CBF}" type="presParOf" srcId="{C168C53D-163A-4892-8EF0-B5326C3FF8C8}" destId="{BF8CDB65-7F63-46ED-AD6F-299BB5E410A3}" srcOrd="3" destOrd="0" presId="urn:microsoft.com/office/officeart/2008/layout/VerticalCurvedList"/>
    <dgm:cxn modelId="{56E474C6-DDF5-4AE2-B204-B13B0323381D}" type="presParOf" srcId="{00F42187-34FD-4D8B-A449-F316E9EB9AFA}" destId="{2B62C432-4905-40F9-9530-D2F004B7D3F6}" srcOrd="1" destOrd="0" presId="urn:microsoft.com/office/officeart/2008/layout/VerticalCurvedList"/>
    <dgm:cxn modelId="{3F9DD1AB-E80B-4729-A4D6-5F27D4FA7475}" type="presParOf" srcId="{00F42187-34FD-4D8B-A449-F316E9EB9AFA}" destId="{7D7CD6F4-5BF8-4820-9EDA-8C7339E21069}" srcOrd="2" destOrd="0" presId="urn:microsoft.com/office/officeart/2008/layout/VerticalCurvedList"/>
    <dgm:cxn modelId="{A0166C94-8C89-4017-A4C0-71B1BC75FBDB}" type="presParOf" srcId="{7D7CD6F4-5BF8-4820-9EDA-8C7339E21069}" destId="{C2A52F33-F895-4B2F-BC4C-05306D79D5F7}" srcOrd="0" destOrd="0" presId="urn:microsoft.com/office/officeart/2008/layout/VerticalCurvedList"/>
    <dgm:cxn modelId="{A7AB73BE-7A3B-4BD9-9485-C8E0A9CEDBD1}" type="presParOf" srcId="{00F42187-34FD-4D8B-A449-F316E9EB9AFA}" destId="{92851B1E-17AE-49B2-A471-28619B3D157A}" srcOrd="3" destOrd="0" presId="urn:microsoft.com/office/officeart/2008/layout/VerticalCurvedList"/>
    <dgm:cxn modelId="{438B337C-E7BF-4C81-8A72-12501558B734}" type="presParOf" srcId="{00F42187-34FD-4D8B-A449-F316E9EB9AFA}" destId="{1B5917EB-C486-41B7-ABF8-F4EE52680D3E}" srcOrd="4" destOrd="0" presId="urn:microsoft.com/office/officeart/2008/layout/VerticalCurvedList"/>
    <dgm:cxn modelId="{675AB374-8AD4-4777-8D63-B004932C6185}" type="presParOf" srcId="{1B5917EB-C486-41B7-ABF8-F4EE52680D3E}" destId="{C40F1FF8-1FBB-4DD7-B47E-2A263DA7E302}" srcOrd="0" destOrd="0" presId="urn:microsoft.com/office/officeart/2008/layout/VerticalCurvedList"/>
    <dgm:cxn modelId="{A700987B-B5AE-405F-B490-E55EA8847943}" type="presParOf" srcId="{00F42187-34FD-4D8B-A449-F316E9EB9AFA}" destId="{8721D885-E709-4ADB-8AAF-A24D3B6C09C3}" srcOrd="5" destOrd="0" presId="urn:microsoft.com/office/officeart/2008/layout/VerticalCurvedList"/>
    <dgm:cxn modelId="{CF7E3D72-FAB6-4BE9-A0B4-A79C6820E2C6}" type="presParOf" srcId="{00F42187-34FD-4D8B-A449-F316E9EB9AFA}" destId="{C4586249-9C13-4A63-BEF2-59C29B5FDB70}" srcOrd="6" destOrd="0" presId="urn:microsoft.com/office/officeart/2008/layout/VerticalCurvedList"/>
    <dgm:cxn modelId="{29068E8A-93F8-4BDF-BE91-0C40CA748251}" type="presParOf" srcId="{C4586249-9C13-4A63-BEF2-59C29B5FDB70}" destId="{E5338EE3-62F4-4A52-8249-22520C08715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de-DE" sz="2400" b="1" noProof="0" dirty="0" err="1">
              <a:latin typeface="Arial" panose="020B0604020202020204" pitchFamily="34" charset="0"/>
              <a:cs typeface="Arial" panose="020B0604020202020204" pitchFamily="34" charset="0"/>
            </a:rPr>
            <a:t>Characteristics</a:t>
          </a:r>
          <a:endParaRPr lang="de-DE" sz="1600" b="0" noProof="0" dirty="0">
            <a:latin typeface="Arial" panose="020B0604020202020204" pitchFamily="34" charset="0"/>
            <a:cs typeface="Arial" panose="020B0604020202020204" pitchFamily="34" charset="0"/>
          </a:endParaRP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38963096-EA1A-4670-A3FF-5D76267D5387}">
      <dgm:prSet custT="1"/>
      <dgm:spPr/>
      <dgm:t>
        <a:bodyPr/>
        <a:lstStyle/>
        <a:p>
          <a:pPr>
            <a:spcAft>
              <a:spcPts val="0"/>
            </a:spcAft>
          </a:pPr>
          <a:r>
            <a:rPr lang="de-DE" sz="2400" b="1" noProof="0" dirty="0">
              <a:latin typeface="Arial" panose="020B0604020202020204" pitchFamily="34" charset="0"/>
              <a:cs typeface="Arial" panose="020B0604020202020204" pitchFamily="34" charset="0"/>
            </a:rPr>
            <a:t>Freight transport by rail</a:t>
          </a:r>
        </a:p>
      </dgm:t>
    </dgm:pt>
    <dgm:pt modelId="{190FC5DE-20FD-4B49-A0C2-C22A13D64CE0}" type="parTrans" cxnId="{78EEB0D1-1CDC-4410-9584-74B05B0B0F68}">
      <dgm:prSet/>
      <dgm:spPr/>
      <dgm:t>
        <a:bodyPr/>
        <a:lstStyle/>
        <a:p>
          <a:endParaRPr lang="de-DE"/>
        </a:p>
      </dgm:t>
    </dgm:pt>
    <dgm:pt modelId="{71577635-7763-4E11-9922-B2D88C48CA95}" type="sibTrans" cxnId="{78EEB0D1-1CDC-4410-9584-74B05B0B0F68}">
      <dgm:prSet/>
      <dgm:spPr/>
      <dgm:t>
        <a:bodyPr/>
        <a:lstStyle/>
        <a:p>
          <a:endParaRPr lang="de-DE"/>
        </a:p>
      </dgm:t>
    </dgm:pt>
    <dgm:pt modelId="{32178B0F-6AA1-4D59-B95A-067D305C265C}">
      <dgm:prSet custT="1"/>
      <dgm:spPr/>
      <dgm:t>
        <a:bodyPr/>
        <a:lstStyle/>
        <a:p>
          <a:pPr>
            <a:spcAft>
              <a:spcPts val="0"/>
            </a:spcAft>
          </a:pPr>
          <a:r>
            <a:rPr lang="de-DE" sz="2400" b="1" noProof="0" dirty="0">
              <a:latin typeface="Arial" panose="020B0604020202020204" pitchFamily="34" charset="0"/>
              <a:cs typeface="Arial" panose="020B0604020202020204" pitchFamily="34" charset="0"/>
            </a:rPr>
            <a:t>Forms of production in </a:t>
          </a:r>
          <a:r>
            <a:rPr lang="de-DE" sz="2400" b="1" noProof="0" dirty="0" err="1">
              <a:latin typeface="Arial" panose="020B0604020202020204" pitchFamily="34" charset="0"/>
              <a:cs typeface="Arial" panose="020B0604020202020204" pitchFamily="34" charset="0"/>
            </a:rPr>
            <a:t>rail-based</a:t>
          </a:r>
          <a:r>
            <a:rPr lang="de-DE" sz="2400" b="1" noProof="0" dirty="0">
              <a:latin typeface="Arial" panose="020B0604020202020204" pitchFamily="34" charset="0"/>
              <a:cs typeface="Arial" panose="020B0604020202020204" pitchFamily="34" charset="0"/>
            </a:rPr>
            <a:t> freight transport</a:t>
          </a:r>
        </a:p>
      </dgm:t>
    </dgm:pt>
    <dgm:pt modelId="{322C141B-5485-4065-89B8-CF81276A9E63}" type="parTrans" cxnId="{99ABB9C3-0295-4628-B98C-F540DADAF777}">
      <dgm:prSet/>
      <dgm:spPr/>
      <dgm:t>
        <a:bodyPr/>
        <a:lstStyle/>
        <a:p>
          <a:endParaRPr lang="de-DE"/>
        </a:p>
      </dgm:t>
    </dgm:pt>
    <dgm:pt modelId="{E433C30B-9460-4995-9AB0-C5FA6328A2B5}" type="sibTrans" cxnId="{99ABB9C3-0295-4628-B98C-F540DADAF777}">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3"/>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3"/>
      <dgm:spPr/>
    </dgm:pt>
    <dgm:pt modelId="{BF8CDB65-7F63-46ED-AD6F-299BB5E410A3}" type="pres">
      <dgm:prSet presAssocID="{754914D3-2823-4D9D-9B5F-8AAE908A2791}" presName="dstNode" presStyleLbl="node1" presStyleIdx="0" presStyleCnt="3"/>
      <dgm:spPr/>
    </dgm:pt>
    <dgm:pt modelId="{2B62C432-4905-40F9-9530-D2F004B7D3F6}" type="pres">
      <dgm:prSet presAssocID="{98FFCFD7-6EAF-43B3-B073-F90520D80DD2}" presName="text_1" presStyleLbl="node1" presStyleIdx="0" presStyleCnt="3">
        <dgm:presLayoutVars>
          <dgm:bulletEnabled val="1"/>
        </dgm:presLayoutVars>
      </dgm:prSet>
      <dgm:spPr/>
    </dgm:pt>
    <dgm:pt modelId="{7D7CD6F4-5BF8-4820-9EDA-8C7339E21069}" type="pres">
      <dgm:prSet presAssocID="{98FFCFD7-6EAF-43B3-B073-F90520D80DD2}" presName="accent_1" presStyleCnt="0"/>
      <dgm:spPr/>
    </dgm:pt>
    <dgm:pt modelId="{C2A52F33-F895-4B2F-BC4C-05306D79D5F7}" type="pres">
      <dgm:prSet presAssocID="{98FFCFD7-6EAF-43B3-B073-F90520D80DD2}" presName="accentRepeatNode" presStyleLbl="solidFgAcc1" presStyleIdx="0" presStyleCnt="3"/>
      <dgm:spPr>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dgm:spPr>
    </dgm:pt>
    <dgm:pt modelId="{92851B1E-17AE-49B2-A471-28619B3D157A}" type="pres">
      <dgm:prSet presAssocID="{38963096-EA1A-4670-A3FF-5D76267D5387}" presName="text_2" presStyleLbl="node1" presStyleIdx="1" presStyleCnt="3">
        <dgm:presLayoutVars>
          <dgm:bulletEnabled val="1"/>
        </dgm:presLayoutVars>
      </dgm:prSet>
      <dgm:spPr/>
    </dgm:pt>
    <dgm:pt modelId="{1B5917EB-C486-41B7-ABF8-F4EE52680D3E}" type="pres">
      <dgm:prSet presAssocID="{38963096-EA1A-4670-A3FF-5D76267D5387}" presName="accent_2" presStyleCnt="0"/>
      <dgm:spPr/>
    </dgm:pt>
    <dgm:pt modelId="{C40F1FF8-1FBB-4DD7-B47E-2A263DA7E302}" type="pres">
      <dgm:prSet presAssocID="{38963096-EA1A-4670-A3FF-5D76267D5387}" presName="accentRepeatNode" presStyleLbl="solidFgAcc1" presStyleIdx="1" presStyleCnt="3"/>
      <dgm:spPr>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dgm:spPr>
    </dgm:pt>
    <dgm:pt modelId="{8721D885-E709-4ADB-8AAF-A24D3B6C09C3}" type="pres">
      <dgm:prSet presAssocID="{32178B0F-6AA1-4D59-B95A-067D305C265C}" presName="text_3" presStyleLbl="node1" presStyleIdx="2" presStyleCnt="3">
        <dgm:presLayoutVars>
          <dgm:bulletEnabled val="1"/>
        </dgm:presLayoutVars>
      </dgm:prSet>
      <dgm:spPr/>
    </dgm:pt>
    <dgm:pt modelId="{C4586249-9C13-4A63-BEF2-59C29B5FDB70}" type="pres">
      <dgm:prSet presAssocID="{32178B0F-6AA1-4D59-B95A-067D305C265C}" presName="accent_3" presStyleCnt="0"/>
      <dgm:spPr/>
    </dgm:pt>
    <dgm:pt modelId="{E5338EE3-62F4-4A52-8249-22520C08715C}" type="pres">
      <dgm:prSet presAssocID="{32178B0F-6AA1-4D59-B95A-067D305C265C}" presName="accentRepeatNode" presStyleLbl="solidFgAcc1" presStyleIdx="2" presStyleCnt="3"/>
      <dgm:spPr>
        <a:solidFill>
          <a:srgbClr val="787878"/>
        </a:solidFill>
      </dgm:spPr>
    </dgm:pt>
  </dgm:ptLst>
  <dgm:cxnLst>
    <dgm:cxn modelId="{3716A80A-4DD1-441E-A3B5-D73C1C22210D}" type="presOf" srcId="{98FFCFD7-6EAF-43B3-B073-F90520D80DD2}" destId="{2B62C432-4905-40F9-9530-D2F004B7D3F6}"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8BB3688C-BFDF-4EE6-AFD1-A0B5BBCC5B17}" type="presOf" srcId="{754914D3-2823-4D9D-9B5F-8AAE908A2791}" destId="{AE6139D5-D84B-4711-8A6A-A5161E022A99}" srcOrd="0" destOrd="0" presId="urn:microsoft.com/office/officeart/2008/layout/VerticalCurvedList"/>
    <dgm:cxn modelId="{94386FBC-8C3B-4866-9533-13C0D01251BD}" type="presOf" srcId="{38963096-EA1A-4670-A3FF-5D76267D5387}" destId="{92851B1E-17AE-49B2-A471-28619B3D157A}" srcOrd="0" destOrd="0" presId="urn:microsoft.com/office/officeart/2008/layout/VerticalCurvedList"/>
    <dgm:cxn modelId="{99ABB9C3-0295-4628-B98C-F540DADAF777}" srcId="{754914D3-2823-4D9D-9B5F-8AAE908A2791}" destId="{32178B0F-6AA1-4D59-B95A-067D305C265C}" srcOrd="2" destOrd="0" parTransId="{322C141B-5485-4065-89B8-CF81276A9E63}" sibTransId="{E433C30B-9460-4995-9AB0-C5FA6328A2B5}"/>
    <dgm:cxn modelId="{A326A4C8-92A3-4D04-93A3-A4B39DC199E4}" type="presOf" srcId="{32178B0F-6AA1-4D59-B95A-067D305C265C}" destId="{8721D885-E709-4ADB-8AAF-A24D3B6C09C3}" srcOrd="0" destOrd="0" presId="urn:microsoft.com/office/officeart/2008/layout/VerticalCurvedList"/>
    <dgm:cxn modelId="{78EEB0D1-1CDC-4410-9584-74B05B0B0F68}" srcId="{754914D3-2823-4D9D-9B5F-8AAE908A2791}" destId="{38963096-EA1A-4670-A3FF-5D76267D5387}" srcOrd="1" destOrd="0" parTransId="{190FC5DE-20FD-4B49-A0C2-C22A13D64CE0}" sibTransId="{71577635-7763-4E11-9922-B2D88C48CA95}"/>
    <dgm:cxn modelId="{459344FD-EC13-4475-995C-1AA8345EE36C}" type="presOf" srcId="{0CF79BA9-38A5-469E-A5F4-723A1AFB8F96}" destId="{93855F07-44CB-45DE-B464-761E63A71CD5}" srcOrd="0" destOrd="0" presId="urn:microsoft.com/office/officeart/2008/layout/VerticalCurvedList"/>
    <dgm:cxn modelId="{7C65FAB1-6DE1-4AED-8D21-6642B7DE20DB}" type="presParOf" srcId="{AE6139D5-D84B-4711-8A6A-A5161E022A99}" destId="{00F42187-34FD-4D8B-A449-F316E9EB9AFA}" srcOrd="0" destOrd="0" presId="urn:microsoft.com/office/officeart/2008/layout/VerticalCurvedList"/>
    <dgm:cxn modelId="{0BBC7FD4-A927-45A9-ACB0-9A6A84E9D773}" type="presParOf" srcId="{00F42187-34FD-4D8B-A449-F316E9EB9AFA}" destId="{C168C53D-163A-4892-8EF0-B5326C3FF8C8}" srcOrd="0" destOrd="0" presId="urn:microsoft.com/office/officeart/2008/layout/VerticalCurvedList"/>
    <dgm:cxn modelId="{F6409A02-766C-4982-A5C2-60238B98A736}" type="presParOf" srcId="{C168C53D-163A-4892-8EF0-B5326C3FF8C8}" destId="{0FAB2C97-DF89-43B9-B7B2-C745E026F562}" srcOrd="0" destOrd="0" presId="urn:microsoft.com/office/officeart/2008/layout/VerticalCurvedList"/>
    <dgm:cxn modelId="{56FB64CA-CDC1-4785-9008-F9EFEB948B77}" type="presParOf" srcId="{C168C53D-163A-4892-8EF0-B5326C3FF8C8}" destId="{93855F07-44CB-45DE-B464-761E63A71CD5}" srcOrd="1" destOrd="0" presId="urn:microsoft.com/office/officeart/2008/layout/VerticalCurvedList"/>
    <dgm:cxn modelId="{EB72EFE6-6EF9-421B-B6B6-BA139FB63C53}" type="presParOf" srcId="{C168C53D-163A-4892-8EF0-B5326C3FF8C8}" destId="{D258DE45-194F-4470-A0BE-D234AB24927B}" srcOrd="2" destOrd="0" presId="urn:microsoft.com/office/officeart/2008/layout/VerticalCurvedList"/>
    <dgm:cxn modelId="{F9E0D74F-C0C7-4A8D-B120-D1D38FDD74E7}" type="presParOf" srcId="{C168C53D-163A-4892-8EF0-B5326C3FF8C8}" destId="{BF8CDB65-7F63-46ED-AD6F-299BB5E410A3}" srcOrd="3" destOrd="0" presId="urn:microsoft.com/office/officeart/2008/layout/VerticalCurvedList"/>
    <dgm:cxn modelId="{344996E2-951D-4EAA-90BC-D82561145B91}" type="presParOf" srcId="{00F42187-34FD-4D8B-A449-F316E9EB9AFA}" destId="{2B62C432-4905-40F9-9530-D2F004B7D3F6}" srcOrd="1" destOrd="0" presId="urn:microsoft.com/office/officeart/2008/layout/VerticalCurvedList"/>
    <dgm:cxn modelId="{DFF0C4CD-5AAC-4EA1-9E43-8E4A0F6E751B}" type="presParOf" srcId="{00F42187-34FD-4D8B-A449-F316E9EB9AFA}" destId="{7D7CD6F4-5BF8-4820-9EDA-8C7339E21069}" srcOrd="2" destOrd="0" presId="urn:microsoft.com/office/officeart/2008/layout/VerticalCurvedList"/>
    <dgm:cxn modelId="{64558FB1-CB19-428F-83A4-5DA18D803719}" type="presParOf" srcId="{7D7CD6F4-5BF8-4820-9EDA-8C7339E21069}" destId="{C2A52F33-F895-4B2F-BC4C-05306D79D5F7}" srcOrd="0" destOrd="0" presId="urn:microsoft.com/office/officeart/2008/layout/VerticalCurvedList"/>
    <dgm:cxn modelId="{F4088DDA-DECD-4220-9E35-05CCBBD5B95B}" type="presParOf" srcId="{00F42187-34FD-4D8B-A449-F316E9EB9AFA}" destId="{92851B1E-17AE-49B2-A471-28619B3D157A}" srcOrd="3" destOrd="0" presId="urn:microsoft.com/office/officeart/2008/layout/VerticalCurvedList"/>
    <dgm:cxn modelId="{4AA8AE69-5261-4D02-A40B-1E2BFBE68B48}" type="presParOf" srcId="{00F42187-34FD-4D8B-A449-F316E9EB9AFA}" destId="{1B5917EB-C486-41B7-ABF8-F4EE52680D3E}" srcOrd="4" destOrd="0" presId="urn:microsoft.com/office/officeart/2008/layout/VerticalCurvedList"/>
    <dgm:cxn modelId="{0C6BAE15-7221-45D2-BF8C-73B1DF2403B4}" type="presParOf" srcId="{1B5917EB-C486-41B7-ABF8-F4EE52680D3E}" destId="{C40F1FF8-1FBB-4DD7-B47E-2A263DA7E302}" srcOrd="0" destOrd="0" presId="urn:microsoft.com/office/officeart/2008/layout/VerticalCurvedList"/>
    <dgm:cxn modelId="{8B88B714-C146-4920-AA0C-993F21ACC4B6}" type="presParOf" srcId="{00F42187-34FD-4D8B-A449-F316E9EB9AFA}" destId="{8721D885-E709-4ADB-8AAF-A24D3B6C09C3}" srcOrd="5" destOrd="0" presId="urn:microsoft.com/office/officeart/2008/layout/VerticalCurvedList"/>
    <dgm:cxn modelId="{54B88F2F-EF5D-46B7-9F88-2801D2A99BA6}" type="presParOf" srcId="{00F42187-34FD-4D8B-A449-F316E9EB9AFA}" destId="{C4586249-9C13-4A63-BEF2-59C29B5FDB70}" srcOrd="6" destOrd="0" presId="urn:microsoft.com/office/officeart/2008/layout/VerticalCurvedList"/>
    <dgm:cxn modelId="{0877BCF2-8194-4CD3-ACC5-329F5C93FAA9}" type="presParOf" srcId="{C4586249-9C13-4A63-BEF2-59C29B5FDB70}" destId="{E5338EE3-62F4-4A52-8249-22520C08715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FF87E3-C306-4887-9985-DA5C77A9157E}"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de-AT"/>
        </a:p>
      </dgm:t>
    </dgm:pt>
    <dgm:pt modelId="{67B58480-8ABB-46D4-89F9-F86B61149930}">
      <dgm:prSet phldrT="[Text]"/>
      <dgm:spPr/>
      <dgm:t>
        <a:bodyPr/>
        <a:lstStyle/>
        <a:p>
          <a:r>
            <a:rPr lang="de-AT" dirty="0">
              <a:latin typeface="Arial" panose="020B0604020202020204" pitchFamily="34" charset="0"/>
              <a:cs typeface="Arial" panose="020B0604020202020204" pitchFamily="34" charset="0"/>
            </a:rPr>
            <a:t>block train service</a:t>
          </a:r>
        </a:p>
      </dgm:t>
    </dgm:pt>
    <dgm:pt modelId="{F0100DEB-6F99-4F12-945E-8CA0B8183EA4}" type="parTrans" cxnId="{E3400B20-7085-4FFC-B34B-9763525636C7}">
      <dgm:prSet/>
      <dgm:spPr/>
      <dgm:t>
        <a:bodyPr/>
        <a:lstStyle/>
        <a:p>
          <a:endParaRPr lang="de-AT">
            <a:latin typeface="Arial" panose="020B0604020202020204" pitchFamily="34" charset="0"/>
            <a:cs typeface="Arial" panose="020B0604020202020204" pitchFamily="34" charset="0"/>
          </a:endParaRPr>
        </a:p>
      </dgm:t>
    </dgm:pt>
    <dgm:pt modelId="{F3B5A7EF-B089-4B32-9E5A-8476B7F97546}" type="sibTrans" cxnId="{E3400B20-7085-4FFC-B34B-9763525636C7}">
      <dgm:prSet/>
      <dgm:spPr/>
      <dgm:t>
        <a:bodyPr/>
        <a:lstStyle/>
        <a:p>
          <a:endParaRPr lang="de-AT">
            <a:latin typeface="Arial" panose="020B0604020202020204" pitchFamily="34" charset="0"/>
            <a:cs typeface="Arial" panose="020B0604020202020204" pitchFamily="34" charset="0"/>
          </a:endParaRPr>
        </a:p>
      </dgm:t>
    </dgm:pt>
    <dgm:pt modelId="{86A2B3D1-C6C5-48D4-BFEF-24E82A8A9479}">
      <dgm:prSet phldrT="[Text]"/>
      <dgm:spPr/>
      <dgm:t>
        <a:bodyPr/>
        <a:lstStyle/>
        <a:p>
          <a:r>
            <a:rPr lang="de-AT" dirty="0">
              <a:latin typeface="Arial" panose="020B0604020202020204" pitchFamily="34" charset="0"/>
              <a:cs typeface="Arial" panose="020B0604020202020204" pitchFamily="34" charset="0"/>
            </a:rPr>
            <a:t>wagon group traffic</a:t>
          </a:r>
        </a:p>
      </dgm:t>
    </dgm:pt>
    <dgm:pt modelId="{D3C4DB8C-34FE-4658-A000-64C71637F0ED}" type="parTrans" cxnId="{D0F53FDC-3D56-436D-AF2D-C31E623E4C30}">
      <dgm:prSet/>
      <dgm:spPr/>
      <dgm:t>
        <a:bodyPr/>
        <a:lstStyle/>
        <a:p>
          <a:endParaRPr lang="de-AT">
            <a:latin typeface="Arial" panose="020B0604020202020204" pitchFamily="34" charset="0"/>
            <a:cs typeface="Arial" panose="020B0604020202020204" pitchFamily="34" charset="0"/>
          </a:endParaRPr>
        </a:p>
      </dgm:t>
    </dgm:pt>
    <dgm:pt modelId="{29DB2A8D-B785-4C50-B04B-18F94D884A30}" type="sibTrans" cxnId="{D0F53FDC-3D56-436D-AF2D-C31E623E4C30}">
      <dgm:prSet/>
      <dgm:spPr/>
      <dgm:t>
        <a:bodyPr/>
        <a:lstStyle/>
        <a:p>
          <a:endParaRPr lang="de-AT">
            <a:latin typeface="Arial" panose="020B0604020202020204" pitchFamily="34" charset="0"/>
            <a:cs typeface="Arial" panose="020B0604020202020204" pitchFamily="34" charset="0"/>
          </a:endParaRPr>
        </a:p>
      </dgm:t>
    </dgm:pt>
    <dgm:pt modelId="{19193083-1DB9-430A-8393-C1DAFD710C8A}">
      <dgm:prSet phldrT="[Text]"/>
      <dgm:spPr/>
      <dgm:t>
        <a:bodyPr/>
        <a:lstStyle/>
        <a:p>
          <a:r>
            <a:rPr lang="de-AT" dirty="0">
              <a:latin typeface="Arial" panose="020B0604020202020204" pitchFamily="34" charset="0"/>
              <a:cs typeface="Arial" panose="020B0604020202020204" pitchFamily="34" charset="0"/>
            </a:rPr>
            <a:t>single wagon traffic</a:t>
          </a:r>
        </a:p>
      </dgm:t>
    </dgm:pt>
    <dgm:pt modelId="{75885EDF-9A2B-42BD-9E62-85B4FEA630B9}" type="parTrans" cxnId="{16B9E9B9-C250-40A4-99A9-B9D35FF4CF25}">
      <dgm:prSet/>
      <dgm:spPr/>
      <dgm:t>
        <a:bodyPr/>
        <a:lstStyle/>
        <a:p>
          <a:endParaRPr lang="de-AT">
            <a:latin typeface="Arial" panose="020B0604020202020204" pitchFamily="34" charset="0"/>
            <a:cs typeface="Arial" panose="020B0604020202020204" pitchFamily="34" charset="0"/>
          </a:endParaRPr>
        </a:p>
      </dgm:t>
    </dgm:pt>
    <dgm:pt modelId="{99C088C1-1729-48F7-8A6E-464F446AB6D9}" type="sibTrans" cxnId="{16B9E9B9-C250-40A4-99A9-B9D35FF4CF25}">
      <dgm:prSet/>
      <dgm:spPr/>
      <dgm:t>
        <a:bodyPr/>
        <a:lstStyle/>
        <a:p>
          <a:endParaRPr lang="de-AT">
            <a:latin typeface="Arial" panose="020B0604020202020204" pitchFamily="34" charset="0"/>
            <a:cs typeface="Arial" panose="020B0604020202020204" pitchFamily="34" charset="0"/>
          </a:endParaRPr>
        </a:p>
      </dgm:t>
    </dgm:pt>
    <dgm:pt modelId="{D0A6A163-20FC-4A6A-AD18-FDB34D0A42F5}">
      <dgm:prSet/>
      <dgm:spPr/>
      <dgm:t>
        <a:bodyPr/>
        <a:lstStyle/>
        <a:p>
          <a:r>
            <a:rPr lang="de-AT" dirty="0">
              <a:latin typeface="Arial" panose="020B0604020202020204" pitchFamily="34" charset="0"/>
              <a:cs typeface="Arial" panose="020B0604020202020204" pitchFamily="34" charset="0"/>
            </a:rPr>
            <a:t>combined transport</a:t>
          </a:r>
        </a:p>
      </dgm:t>
    </dgm:pt>
    <dgm:pt modelId="{FD266923-8F43-4E4B-93FB-6CC1244D629F}" type="parTrans" cxnId="{550DAE34-7813-4F68-AED5-06F1FB2C9C5E}">
      <dgm:prSet/>
      <dgm:spPr/>
      <dgm:t>
        <a:bodyPr/>
        <a:lstStyle/>
        <a:p>
          <a:endParaRPr lang="de-AT">
            <a:latin typeface="Arial" panose="020B0604020202020204" pitchFamily="34" charset="0"/>
            <a:cs typeface="Arial" panose="020B0604020202020204" pitchFamily="34" charset="0"/>
          </a:endParaRPr>
        </a:p>
      </dgm:t>
    </dgm:pt>
    <dgm:pt modelId="{BFDB9459-9E6B-40D1-9914-9F3D5CE17256}" type="sibTrans" cxnId="{550DAE34-7813-4F68-AED5-06F1FB2C9C5E}">
      <dgm:prSet/>
      <dgm:spPr/>
      <dgm:t>
        <a:bodyPr/>
        <a:lstStyle/>
        <a:p>
          <a:endParaRPr lang="de-AT">
            <a:latin typeface="Arial" panose="020B0604020202020204" pitchFamily="34" charset="0"/>
            <a:cs typeface="Arial" panose="020B0604020202020204" pitchFamily="34" charset="0"/>
          </a:endParaRPr>
        </a:p>
      </dgm:t>
    </dgm:pt>
    <dgm:pt modelId="{01EEB10A-1E0B-4390-88C4-69D7B164A66A}" type="pres">
      <dgm:prSet presAssocID="{C0FF87E3-C306-4887-9985-DA5C77A9157E}" presName="linearFlow" presStyleCnt="0">
        <dgm:presLayoutVars>
          <dgm:dir/>
          <dgm:resizeHandles val="exact"/>
        </dgm:presLayoutVars>
      </dgm:prSet>
      <dgm:spPr/>
    </dgm:pt>
    <dgm:pt modelId="{4AA4A686-9F3B-49C4-AB8D-F824965F3220}" type="pres">
      <dgm:prSet presAssocID="{67B58480-8ABB-46D4-89F9-F86B61149930}" presName="composite" presStyleCnt="0"/>
      <dgm:spPr/>
    </dgm:pt>
    <dgm:pt modelId="{4407FA09-83C6-4FD3-8FA5-6431B0176284}" type="pres">
      <dgm:prSet presAssocID="{67B58480-8ABB-46D4-89F9-F86B61149930}"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10347714-362F-422B-B170-7B07B973484F}" type="pres">
      <dgm:prSet presAssocID="{67B58480-8ABB-46D4-89F9-F86B61149930}" presName="txShp" presStyleLbl="node1" presStyleIdx="0" presStyleCnt="4">
        <dgm:presLayoutVars>
          <dgm:bulletEnabled val="1"/>
        </dgm:presLayoutVars>
      </dgm:prSet>
      <dgm:spPr/>
    </dgm:pt>
    <dgm:pt modelId="{4472201F-B795-45C2-9177-49A37A01DCD9}" type="pres">
      <dgm:prSet presAssocID="{F3B5A7EF-B089-4B32-9E5A-8476B7F97546}" presName="spacing" presStyleCnt="0"/>
      <dgm:spPr/>
    </dgm:pt>
    <dgm:pt modelId="{6263D5FD-3D72-4152-B971-12FCAB428685}" type="pres">
      <dgm:prSet presAssocID="{86A2B3D1-C6C5-48D4-BFEF-24E82A8A9479}" presName="composite" presStyleCnt="0"/>
      <dgm:spPr/>
    </dgm:pt>
    <dgm:pt modelId="{FFC6CE3D-9DDE-4563-8C25-80A0C50160AF}" type="pres">
      <dgm:prSet presAssocID="{86A2B3D1-C6C5-48D4-BFEF-24E82A8A9479}"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052328A1-CFED-4D39-8F70-ABE5F9809A8D}" type="pres">
      <dgm:prSet presAssocID="{86A2B3D1-C6C5-48D4-BFEF-24E82A8A9479}" presName="txShp" presStyleLbl="node1" presStyleIdx="1" presStyleCnt="4">
        <dgm:presLayoutVars>
          <dgm:bulletEnabled val="1"/>
        </dgm:presLayoutVars>
      </dgm:prSet>
      <dgm:spPr/>
    </dgm:pt>
    <dgm:pt modelId="{125F4E45-3DDE-4E96-A572-D457B42D050E}" type="pres">
      <dgm:prSet presAssocID="{29DB2A8D-B785-4C50-B04B-18F94D884A30}" presName="spacing" presStyleCnt="0"/>
      <dgm:spPr/>
    </dgm:pt>
    <dgm:pt modelId="{50AB2A0C-AF39-455F-9394-CD06B080A31D}" type="pres">
      <dgm:prSet presAssocID="{19193083-1DB9-430A-8393-C1DAFD710C8A}" presName="composite" presStyleCnt="0"/>
      <dgm:spPr/>
    </dgm:pt>
    <dgm:pt modelId="{40CC9BC9-417B-462B-9C21-1CAC0B9F5139}" type="pres">
      <dgm:prSet presAssocID="{19193083-1DB9-430A-8393-C1DAFD710C8A}"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D494005F-76F3-43B6-A2AC-811E2ED6FE28}" type="pres">
      <dgm:prSet presAssocID="{19193083-1DB9-430A-8393-C1DAFD710C8A}" presName="txShp" presStyleLbl="node1" presStyleIdx="2" presStyleCnt="4">
        <dgm:presLayoutVars>
          <dgm:bulletEnabled val="1"/>
        </dgm:presLayoutVars>
      </dgm:prSet>
      <dgm:spPr/>
    </dgm:pt>
    <dgm:pt modelId="{C2417F41-DD48-468F-A2A8-EE3216A26A51}" type="pres">
      <dgm:prSet presAssocID="{99C088C1-1729-48F7-8A6E-464F446AB6D9}" presName="spacing" presStyleCnt="0"/>
      <dgm:spPr/>
    </dgm:pt>
    <dgm:pt modelId="{C23B845E-3C16-472B-9867-A258AE7F5729}" type="pres">
      <dgm:prSet presAssocID="{D0A6A163-20FC-4A6A-AD18-FDB34D0A42F5}" presName="composite" presStyleCnt="0"/>
      <dgm:spPr/>
    </dgm:pt>
    <dgm:pt modelId="{924DE973-6876-4393-8553-5187885B03F1}" type="pres">
      <dgm:prSet presAssocID="{D0A6A163-20FC-4A6A-AD18-FDB34D0A42F5}"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A591D294-2087-481F-991F-8E3C0893611A}" type="pres">
      <dgm:prSet presAssocID="{D0A6A163-20FC-4A6A-AD18-FDB34D0A42F5}" presName="txShp" presStyleLbl="node1" presStyleIdx="3" presStyleCnt="4">
        <dgm:presLayoutVars>
          <dgm:bulletEnabled val="1"/>
        </dgm:presLayoutVars>
      </dgm:prSet>
      <dgm:spPr/>
    </dgm:pt>
  </dgm:ptLst>
  <dgm:cxnLst>
    <dgm:cxn modelId="{E3400B20-7085-4FFC-B34B-9763525636C7}" srcId="{C0FF87E3-C306-4887-9985-DA5C77A9157E}" destId="{67B58480-8ABB-46D4-89F9-F86B61149930}" srcOrd="0" destOrd="0" parTransId="{F0100DEB-6F99-4F12-945E-8CA0B8183EA4}" sibTransId="{F3B5A7EF-B089-4B32-9E5A-8476B7F97546}"/>
    <dgm:cxn modelId="{550DAE34-7813-4F68-AED5-06F1FB2C9C5E}" srcId="{C0FF87E3-C306-4887-9985-DA5C77A9157E}" destId="{D0A6A163-20FC-4A6A-AD18-FDB34D0A42F5}" srcOrd="3" destOrd="0" parTransId="{FD266923-8F43-4E4B-93FB-6CC1244D629F}" sibTransId="{BFDB9459-9E6B-40D1-9914-9F3D5CE17256}"/>
    <dgm:cxn modelId="{2CEF0F49-D9C6-437E-B657-7A49B6494AEC}" type="presOf" srcId="{C0FF87E3-C306-4887-9985-DA5C77A9157E}" destId="{01EEB10A-1E0B-4390-88C4-69D7B164A66A}" srcOrd="0" destOrd="0" presId="urn:microsoft.com/office/officeart/2005/8/layout/vList3"/>
    <dgm:cxn modelId="{32970B85-CB3C-407C-B30C-E9C7A27178C8}" type="presOf" srcId="{67B58480-8ABB-46D4-89F9-F86B61149930}" destId="{10347714-362F-422B-B170-7B07B973484F}" srcOrd="0" destOrd="0" presId="urn:microsoft.com/office/officeart/2005/8/layout/vList3"/>
    <dgm:cxn modelId="{16B9E9B9-C250-40A4-99A9-B9D35FF4CF25}" srcId="{C0FF87E3-C306-4887-9985-DA5C77A9157E}" destId="{19193083-1DB9-430A-8393-C1DAFD710C8A}" srcOrd="2" destOrd="0" parTransId="{75885EDF-9A2B-42BD-9E62-85B4FEA630B9}" sibTransId="{99C088C1-1729-48F7-8A6E-464F446AB6D9}"/>
    <dgm:cxn modelId="{75DBBCC4-3437-493F-9884-67F269CBCD3F}" type="presOf" srcId="{19193083-1DB9-430A-8393-C1DAFD710C8A}" destId="{D494005F-76F3-43B6-A2AC-811E2ED6FE28}" srcOrd="0" destOrd="0" presId="urn:microsoft.com/office/officeart/2005/8/layout/vList3"/>
    <dgm:cxn modelId="{E7A268DB-C78A-4551-BBE4-23E3E9E14E98}" type="presOf" srcId="{D0A6A163-20FC-4A6A-AD18-FDB34D0A42F5}" destId="{A591D294-2087-481F-991F-8E3C0893611A}" srcOrd="0" destOrd="0" presId="urn:microsoft.com/office/officeart/2005/8/layout/vList3"/>
    <dgm:cxn modelId="{D0F53FDC-3D56-436D-AF2D-C31E623E4C30}" srcId="{C0FF87E3-C306-4887-9985-DA5C77A9157E}" destId="{86A2B3D1-C6C5-48D4-BFEF-24E82A8A9479}" srcOrd="1" destOrd="0" parTransId="{D3C4DB8C-34FE-4658-A000-64C71637F0ED}" sibTransId="{29DB2A8D-B785-4C50-B04B-18F94D884A30}"/>
    <dgm:cxn modelId="{13DAF3FC-2BBA-4248-AE3A-F0B25230A9B9}" type="presOf" srcId="{86A2B3D1-C6C5-48D4-BFEF-24E82A8A9479}" destId="{052328A1-CFED-4D39-8F70-ABE5F9809A8D}" srcOrd="0" destOrd="0" presId="urn:microsoft.com/office/officeart/2005/8/layout/vList3"/>
    <dgm:cxn modelId="{99EA2D13-59B6-445A-A78E-7B65CD41ACBE}" type="presParOf" srcId="{01EEB10A-1E0B-4390-88C4-69D7B164A66A}" destId="{4AA4A686-9F3B-49C4-AB8D-F824965F3220}" srcOrd="0" destOrd="0" presId="urn:microsoft.com/office/officeart/2005/8/layout/vList3"/>
    <dgm:cxn modelId="{A8746D4E-5E7D-4586-A2BF-B7777887B007}" type="presParOf" srcId="{4AA4A686-9F3B-49C4-AB8D-F824965F3220}" destId="{4407FA09-83C6-4FD3-8FA5-6431B0176284}" srcOrd="0" destOrd="0" presId="urn:microsoft.com/office/officeart/2005/8/layout/vList3"/>
    <dgm:cxn modelId="{2B74B5DB-1348-4182-8906-E344A833E34F}" type="presParOf" srcId="{4AA4A686-9F3B-49C4-AB8D-F824965F3220}" destId="{10347714-362F-422B-B170-7B07B973484F}" srcOrd="1" destOrd="0" presId="urn:microsoft.com/office/officeart/2005/8/layout/vList3"/>
    <dgm:cxn modelId="{970D9BD0-B8F3-4D25-A854-82FD1AA5D186}" type="presParOf" srcId="{01EEB10A-1E0B-4390-88C4-69D7B164A66A}" destId="{4472201F-B795-45C2-9177-49A37A01DCD9}" srcOrd="1" destOrd="0" presId="urn:microsoft.com/office/officeart/2005/8/layout/vList3"/>
    <dgm:cxn modelId="{6B27160E-4A11-4F34-9C45-79E6FB4F4054}" type="presParOf" srcId="{01EEB10A-1E0B-4390-88C4-69D7B164A66A}" destId="{6263D5FD-3D72-4152-B971-12FCAB428685}" srcOrd="2" destOrd="0" presId="urn:microsoft.com/office/officeart/2005/8/layout/vList3"/>
    <dgm:cxn modelId="{D98B0B97-78CC-483F-B745-83147F3D00A5}" type="presParOf" srcId="{6263D5FD-3D72-4152-B971-12FCAB428685}" destId="{FFC6CE3D-9DDE-4563-8C25-80A0C50160AF}" srcOrd="0" destOrd="0" presId="urn:microsoft.com/office/officeart/2005/8/layout/vList3"/>
    <dgm:cxn modelId="{B145AF1E-E8A3-4921-A823-BAC2940EE8A0}" type="presParOf" srcId="{6263D5FD-3D72-4152-B971-12FCAB428685}" destId="{052328A1-CFED-4D39-8F70-ABE5F9809A8D}" srcOrd="1" destOrd="0" presId="urn:microsoft.com/office/officeart/2005/8/layout/vList3"/>
    <dgm:cxn modelId="{2DD4BAEE-BD8A-4598-AEE2-D9959A70661C}" type="presParOf" srcId="{01EEB10A-1E0B-4390-88C4-69D7B164A66A}" destId="{125F4E45-3DDE-4E96-A572-D457B42D050E}" srcOrd="3" destOrd="0" presId="urn:microsoft.com/office/officeart/2005/8/layout/vList3"/>
    <dgm:cxn modelId="{7CA20E70-AFFC-49FD-A7DC-8FA83CEFBCA5}" type="presParOf" srcId="{01EEB10A-1E0B-4390-88C4-69D7B164A66A}" destId="{50AB2A0C-AF39-455F-9394-CD06B080A31D}" srcOrd="4" destOrd="0" presId="urn:microsoft.com/office/officeart/2005/8/layout/vList3"/>
    <dgm:cxn modelId="{15B66039-E3C3-453D-AFE4-BC105BDBC419}" type="presParOf" srcId="{50AB2A0C-AF39-455F-9394-CD06B080A31D}" destId="{40CC9BC9-417B-462B-9C21-1CAC0B9F5139}" srcOrd="0" destOrd="0" presId="urn:microsoft.com/office/officeart/2005/8/layout/vList3"/>
    <dgm:cxn modelId="{6B56A8CB-D93F-4459-B5BA-028F9A52007B}" type="presParOf" srcId="{50AB2A0C-AF39-455F-9394-CD06B080A31D}" destId="{D494005F-76F3-43B6-A2AC-811E2ED6FE28}" srcOrd="1" destOrd="0" presId="urn:microsoft.com/office/officeart/2005/8/layout/vList3"/>
    <dgm:cxn modelId="{05CC08CB-EC4F-4810-A8AE-93FF55A5E438}" type="presParOf" srcId="{01EEB10A-1E0B-4390-88C4-69D7B164A66A}" destId="{C2417F41-DD48-468F-A2A8-EE3216A26A51}" srcOrd="5" destOrd="0" presId="urn:microsoft.com/office/officeart/2005/8/layout/vList3"/>
    <dgm:cxn modelId="{039886D6-5529-4B37-8F37-284695EF035B}" type="presParOf" srcId="{01EEB10A-1E0B-4390-88C4-69D7B164A66A}" destId="{C23B845E-3C16-472B-9867-A258AE7F5729}" srcOrd="6" destOrd="0" presId="urn:microsoft.com/office/officeart/2005/8/layout/vList3"/>
    <dgm:cxn modelId="{E3F45EE1-D643-420B-A63C-58A2D9E3E0D5}" type="presParOf" srcId="{C23B845E-3C16-472B-9867-A258AE7F5729}" destId="{924DE973-6876-4393-8553-5187885B03F1}" srcOrd="0" destOrd="0" presId="urn:microsoft.com/office/officeart/2005/8/layout/vList3"/>
    <dgm:cxn modelId="{05B0995A-95E6-4FD9-8909-0A47E48FFFFE}" type="presParOf" srcId="{C23B845E-3C16-472B-9867-A258AE7F5729}" destId="{A591D294-2087-481F-991F-8E3C0893611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128872" y="-785678"/>
          <a:ext cx="6107861" cy="6107861"/>
        </a:xfrm>
        <a:prstGeom prst="blockArc">
          <a:avLst>
            <a:gd name="adj1" fmla="val 18900000"/>
            <a:gd name="adj2" fmla="val 2700000"/>
            <a:gd name="adj3" fmla="val 35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629666" y="453650"/>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en-AU" sz="2400" b="1" kern="1200" noProof="0" dirty="0">
              <a:latin typeface="Arial" panose="020B0604020202020204" pitchFamily="34" charset="0"/>
              <a:cs typeface="Arial" panose="020B0604020202020204" pitchFamily="34" charset="0"/>
            </a:rPr>
            <a:t>Characteristics</a:t>
          </a:r>
          <a:endParaRPr lang="en-AU" sz="1600" b="0" kern="1200" noProof="0" dirty="0">
            <a:latin typeface="Arial" panose="020B0604020202020204" pitchFamily="34" charset="0"/>
            <a:cs typeface="Arial" panose="020B0604020202020204" pitchFamily="34" charset="0"/>
          </a:endParaRPr>
        </a:p>
      </dsp:txBody>
      <dsp:txXfrm>
        <a:off x="629666" y="453650"/>
        <a:ext cx="5788449" cy="907300"/>
      </dsp:txXfrm>
    </dsp:sp>
    <dsp:sp modelId="{C2A52F33-F895-4B2F-BC4C-05306D79D5F7}">
      <dsp:nvSpPr>
        <dsp:cNvPr id="0" name=""/>
        <dsp:cNvSpPr/>
      </dsp:nvSpPr>
      <dsp:spPr>
        <a:xfrm>
          <a:off x="62603" y="340237"/>
          <a:ext cx="1134126" cy="1134126"/>
        </a:xfrm>
        <a:prstGeom prst="ellipse">
          <a:avLst/>
        </a:prstGeom>
        <a:solidFill>
          <a:srgbClr val="787878"/>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2851B1E-17AE-49B2-A471-28619B3D157A}">
      <dsp:nvSpPr>
        <dsp:cNvPr id="0" name=""/>
        <dsp:cNvSpPr/>
      </dsp:nvSpPr>
      <dsp:spPr>
        <a:xfrm>
          <a:off x="959470" y="1814601"/>
          <a:ext cx="5458645"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en-AU" sz="2400" b="1" kern="1200" noProof="0" dirty="0">
              <a:latin typeface="Arial" panose="020B0604020202020204" pitchFamily="34" charset="0"/>
              <a:cs typeface="Arial" panose="020B0604020202020204" pitchFamily="34" charset="0"/>
            </a:rPr>
            <a:t>Freight transport by rail</a:t>
          </a:r>
        </a:p>
      </dsp:txBody>
      <dsp:txXfrm>
        <a:off x="959470" y="1814601"/>
        <a:ext cx="5458645" cy="907300"/>
      </dsp:txXfrm>
    </dsp:sp>
    <dsp:sp modelId="{C40F1FF8-1FBB-4DD7-B47E-2A263DA7E302}">
      <dsp:nvSpPr>
        <dsp:cNvPr id="0" name=""/>
        <dsp:cNvSpPr/>
      </dsp:nvSpPr>
      <dsp:spPr>
        <a:xfrm>
          <a:off x="392407" y="1701189"/>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721D885-E709-4ADB-8AAF-A24D3B6C09C3}">
      <dsp:nvSpPr>
        <dsp:cNvPr id="0" name=""/>
        <dsp:cNvSpPr/>
      </dsp:nvSpPr>
      <dsp:spPr>
        <a:xfrm>
          <a:off x="629666" y="3175552"/>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en-AU" sz="2400" b="1" kern="1200" noProof="0" dirty="0">
              <a:latin typeface="Arial" panose="020B0604020202020204" pitchFamily="34" charset="0"/>
              <a:cs typeface="Arial" panose="020B0604020202020204" pitchFamily="34" charset="0"/>
            </a:rPr>
            <a:t>Forms of production in rail-based freight transport</a:t>
          </a:r>
        </a:p>
      </dsp:txBody>
      <dsp:txXfrm>
        <a:off x="629666" y="3175552"/>
        <a:ext cx="5788449" cy="907300"/>
      </dsp:txXfrm>
    </dsp:sp>
    <dsp:sp modelId="{E5338EE3-62F4-4A52-8249-22520C08715C}">
      <dsp:nvSpPr>
        <dsp:cNvPr id="0" name=""/>
        <dsp:cNvSpPr/>
      </dsp:nvSpPr>
      <dsp:spPr>
        <a:xfrm>
          <a:off x="62603" y="3062140"/>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128872" y="-785678"/>
          <a:ext cx="6107861" cy="6107861"/>
        </a:xfrm>
        <a:prstGeom prst="blockArc">
          <a:avLst>
            <a:gd name="adj1" fmla="val 18900000"/>
            <a:gd name="adj2" fmla="val 2700000"/>
            <a:gd name="adj3" fmla="val 35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629666" y="453650"/>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err="1">
              <a:latin typeface="Arial" panose="020B0604020202020204" pitchFamily="34" charset="0"/>
              <a:cs typeface="Arial" panose="020B0604020202020204" pitchFamily="34" charset="0"/>
            </a:rPr>
            <a:t>Characteristics</a:t>
          </a:r>
          <a:endParaRPr lang="de-DE" sz="1600" b="0" kern="1200" noProof="0" dirty="0">
            <a:latin typeface="Arial" panose="020B0604020202020204" pitchFamily="34" charset="0"/>
            <a:cs typeface="Arial" panose="020B0604020202020204" pitchFamily="34" charset="0"/>
          </a:endParaRPr>
        </a:p>
      </dsp:txBody>
      <dsp:txXfrm>
        <a:off x="629666" y="453650"/>
        <a:ext cx="5788449" cy="907300"/>
      </dsp:txXfrm>
    </dsp:sp>
    <dsp:sp modelId="{C2A52F33-F895-4B2F-BC4C-05306D79D5F7}">
      <dsp:nvSpPr>
        <dsp:cNvPr id="0" name=""/>
        <dsp:cNvSpPr/>
      </dsp:nvSpPr>
      <dsp:spPr>
        <a:xfrm>
          <a:off x="62603" y="340237"/>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2851B1E-17AE-49B2-A471-28619B3D157A}">
      <dsp:nvSpPr>
        <dsp:cNvPr id="0" name=""/>
        <dsp:cNvSpPr/>
      </dsp:nvSpPr>
      <dsp:spPr>
        <a:xfrm>
          <a:off x="959470" y="1814601"/>
          <a:ext cx="5458645"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Freight transport by rail</a:t>
          </a:r>
        </a:p>
      </dsp:txBody>
      <dsp:txXfrm>
        <a:off x="959470" y="1814601"/>
        <a:ext cx="5458645" cy="907300"/>
      </dsp:txXfrm>
    </dsp:sp>
    <dsp:sp modelId="{C40F1FF8-1FBB-4DD7-B47E-2A263DA7E302}">
      <dsp:nvSpPr>
        <dsp:cNvPr id="0" name=""/>
        <dsp:cNvSpPr/>
      </dsp:nvSpPr>
      <dsp:spPr>
        <a:xfrm>
          <a:off x="392407" y="1701189"/>
          <a:ext cx="1134126" cy="1134126"/>
        </a:xfrm>
        <a:prstGeom prst="ellipse">
          <a:avLst/>
        </a:prstGeom>
        <a:solidFill>
          <a:srgbClr val="787878"/>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721D885-E709-4ADB-8AAF-A24D3B6C09C3}">
      <dsp:nvSpPr>
        <dsp:cNvPr id="0" name=""/>
        <dsp:cNvSpPr/>
      </dsp:nvSpPr>
      <dsp:spPr>
        <a:xfrm>
          <a:off x="629666" y="3175552"/>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Forms </a:t>
          </a:r>
          <a:r>
            <a:rPr lang="de-DE" sz="2400" b="1" kern="1200" noProof="0" dirty="0" err="1">
              <a:latin typeface="Arial" panose="020B0604020202020204" pitchFamily="34" charset="0"/>
              <a:cs typeface="Arial" panose="020B0604020202020204" pitchFamily="34" charset="0"/>
            </a:rPr>
            <a:t>of</a:t>
          </a:r>
          <a:r>
            <a:rPr lang="de-DE" sz="2400" b="1" kern="1200" noProof="0" dirty="0">
              <a:latin typeface="Arial" panose="020B0604020202020204" pitchFamily="34" charset="0"/>
              <a:cs typeface="Arial" panose="020B0604020202020204" pitchFamily="34" charset="0"/>
            </a:rPr>
            <a:t> </a:t>
          </a:r>
          <a:r>
            <a:rPr lang="de-DE" sz="2400" b="1" kern="1200" noProof="0" dirty="0" err="1">
              <a:latin typeface="Arial" panose="020B0604020202020204" pitchFamily="34" charset="0"/>
              <a:cs typeface="Arial" panose="020B0604020202020204" pitchFamily="34" charset="0"/>
            </a:rPr>
            <a:t>production</a:t>
          </a:r>
          <a:r>
            <a:rPr lang="de-DE" sz="2400" b="1" kern="1200" noProof="0" dirty="0">
              <a:latin typeface="Arial" panose="020B0604020202020204" pitchFamily="34" charset="0"/>
              <a:cs typeface="Arial" panose="020B0604020202020204" pitchFamily="34" charset="0"/>
            </a:rPr>
            <a:t> in </a:t>
          </a:r>
          <a:r>
            <a:rPr lang="de-DE" sz="2400" b="1" kern="1200" noProof="0" dirty="0" err="1">
              <a:latin typeface="Arial" panose="020B0604020202020204" pitchFamily="34" charset="0"/>
              <a:cs typeface="Arial" panose="020B0604020202020204" pitchFamily="34" charset="0"/>
            </a:rPr>
            <a:t>rail-based</a:t>
          </a:r>
          <a:r>
            <a:rPr lang="de-DE" sz="2400" b="1" kern="1200" noProof="0" dirty="0">
              <a:latin typeface="Arial" panose="020B0604020202020204" pitchFamily="34" charset="0"/>
              <a:cs typeface="Arial" panose="020B0604020202020204" pitchFamily="34" charset="0"/>
            </a:rPr>
            <a:t> freight </a:t>
          </a:r>
          <a:r>
            <a:rPr lang="de-DE" sz="2400" b="1" kern="1200" noProof="0" dirty="0" err="1">
              <a:latin typeface="Arial" panose="020B0604020202020204" pitchFamily="34" charset="0"/>
              <a:cs typeface="Arial" panose="020B0604020202020204" pitchFamily="34" charset="0"/>
            </a:rPr>
            <a:t>transport</a:t>
          </a:r>
          <a:endParaRPr lang="de-DE" sz="2400" b="1" kern="1200" noProof="0" dirty="0">
            <a:latin typeface="Arial" panose="020B0604020202020204" pitchFamily="34" charset="0"/>
            <a:cs typeface="Arial" panose="020B0604020202020204" pitchFamily="34" charset="0"/>
          </a:endParaRPr>
        </a:p>
      </dsp:txBody>
      <dsp:txXfrm>
        <a:off x="629666" y="3175552"/>
        <a:ext cx="5788449" cy="907300"/>
      </dsp:txXfrm>
    </dsp:sp>
    <dsp:sp modelId="{E5338EE3-62F4-4A52-8249-22520C08715C}">
      <dsp:nvSpPr>
        <dsp:cNvPr id="0" name=""/>
        <dsp:cNvSpPr/>
      </dsp:nvSpPr>
      <dsp:spPr>
        <a:xfrm>
          <a:off x="62603" y="3062140"/>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128872" y="-785678"/>
          <a:ext cx="6107861" cy="6107861"/>
        </a:xfrm>
        <a:prstGeom prst="blockArc">
          <a:avLst>
            <a:gd name="adj1" fmla="val 18900000"/>
            <a:gd name="adj2" fmla="val 2700000"/>
            <a:gd name="adj3" fmla="val 35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629666" y="453650"/>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err="1">
              <a:latin typeface="Arial" panose="020B0604020202020204" pitchFamily="34" charset="0"/>
              <a:cs typeface="Arial" panose="020B0604020202020204" pitchFamily="34" charset="0"/>
            </a:rPr>
            <a:t>Characteristics</a:t>
          </a:r>
          <a:endParaRPr lang="de-DE" sz="1600" b="0" kern="1200" noProof="0" dirty="0">
            <a:latin typeface="Arial" panose="020B0604020202020204" pitchFamily="34" charset="0"/>
            <a:cs typeface="Arial" panose="020B0604020202020204" pitchFamily="34" charset="0"/>
          </a:endParaRPr>
        </a:p>
      </dsp:txBody>
      <dsp:txXfrm>
        <a:off x="629666" y="453650"/>
        <a:ext cx="5788449" cy="907300"/>
      </dsp:txXfrm>
    </dsp:sp>
    <dsp:sp modelId="{C2A52F33-F895-4B2F-BC4C-05306D79D5F7}">
      <dsp:nvSpPr>
        <dsp:cNvPr id="0" name=""/>
        <dsp:cNvSpPr/>
      </dsp:nvSpPr>
      <dsp:spPr>
        <a:xfrm>
          <a:off x="62603" y="340237"/>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2851B1E-17AE-49B2-A471-28619B3D157A}">
      <dsp:nvSpPr>
        <dsp:cNvPr id="0" name=""/>
        <dsp:cNvSpPr/>
      </dsp:nvSpPr>
      <dsp:spPr>
        <a:xfrm>
          <a:off x="959470" y="1814601"/>
          <a:ext cx="5458645"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Freight transport by rail</a:t>
          </a:r>
        </a:p>
      </dsp:txBody>
      <dsp:txXfrm>
        <a:off x="959470" y="1814601"/>
        <a:ext cx="5458645" cy="907300"/>
      </dsp:txXfrm>
    </dsp:sp>
    <dsp:sp modelId="{C40F1FF8-1FBB-4DD7-B47E-2A263DA7E302}">
      <dsp:nvSpPr>
        <dsp:cNvPr id="0" name=""/>
        <dsp:cNvSpPr/>
      </dsp:nvSpPr>
      <dsp:spPr>
        <a:xfrm>
          <a:off x="392407" y="1701189"/>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721D885-E709-4ADB-8AAF-A24D3B6C09C3}">
      <dsp:nvSpPr>
        <dsp:cNvPr id="0" name=""/>
        <dsp:cNvSpPr/>
      </dsp:nvSpPr>
      <dsp:spPr>
        <a:xfrm>
          <a:off x="629666" y="3175552"/>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Forms of production in </a:t>
          </a:r>
          <a:r>
            <a:rPr lang="de-DE" sz="2400" b="1" kern="1200" noProof="0" dirty="0" err="1">
              <a:latin typeface="Arial" panose="020B0604020202020204" pitchFamily="34" charset="0"/>
              <a:cs typeface="Arial" panose="020B0604020202020204" pitchFamily="34" charset="0"/>
            </a:rPr>
            <a:t>rail-based</a:t>
          </a:r>
          <a:r>
            <a:rPr lang="de-DE" sz="2400" b="1" kern="1200" noProof="0" dirty="0">
              <a:latin typeface="Arial" panose="020B0604020202020204" pitchFamily="34" charset="0"/>
              <a:cs typeface="Arial" panose="020B0604020202020204" pitchFamily="34" charset="0"/>
            </a:rPr>
            <a:t> freight transport</a:t>
          </a:r>
        </a:p>
      </dsp:txBody>
      <dsp:txXfrm>
        <a:off x="629666" y="3175552"/>
        <a:ext cx="5788449" cy="907300"/>
      </dsp:txXfrm>
    </dsp:sp>
    <dsp:sp modelId="{E5338EE3-62F4-4A52-8249-22520C08715C}">
      <dsp:nvSpPr>
        <dsp:cNvPr id="0" name=""/>
        <dsp:cNvSpPr/>
      </dsp:nvSpPr>
      <dsp:spPr>
        <a:xfrm>
          <a:off x="62603" y="3062140"/>
          <a:ext cx="1134126" cy="1134126"/>
        </a:xfrm>
        <a:prstGeom prst="ellipse">
          <a:avLst/>
        </a:prstGeom>
        <a:solidFill>
          <a:srgbClr val="787878"/>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47714-362F-422B-B170-7B07B973484F}">
      <dsp:nvSpPr>
        <dsp:cNvPr id="0" name=""/>
        <dsp:cNvSpPr/>
      </dsp:nvSpPr>
      <dsp:spPr>
        <a:xfrm rot="10800000">
          <a:off x="1248928" y="1373"/>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110490" rIns="206248" bIns="110490" numCol="1" spcCol="1270" anchor="ctr" anchorCtr="0">
          <a:noAutofit/>
        </a:bodyPr>
        <a:lstStyle/>
        <a:p>
          <a:pPr marL="0" lvl="0" indent="0" algn="ctr" defTabSz="1289050">
            <a:lnSpc>
              <a:spcPct val="90000"/>
            </a:lnSpc>
            <a:spcBef>
              <a:spcPct val="0"/>
            </a:spcBef>
            <a:spcAft>
              <a:spcPct val="35000"/>
            </a:spcAft>
            <a:buNone/>
          </a:pPr>
          <a:r>
            <a:rPr lang="de-AT" sz="2900" kern="1200" dirty="0">
              <a:latin typeface="Arial" panose="020B0604020202020204" pitchFamily="34" charset="0"/>
              <a:cs typeface="Arial" panose="020B0604020202020204" pitchFamily="34" charset="0"/>
            </a:rPr>
            <a:t>block train service</a:t>
          </a:r>
        </a:p>
      </dsp:txBody>
      <dsp:txXfrm rot="10800000">
        <a:off x="1476776" y="1373"/>
        <a:ext cx="3825992" cy="911393"/>
      </dsp:txXfrm>
    </dsp:sp>
    <dsp:sp modelId="{4407FA09-83C6-4FD3-8FA5-6431B0176284}">
      <dsp:nvSpPr>
        <dsp:cNvPr id="0" name=""/>
        <dsp:cNvSpPr/>
      </dsp:nvSpPr>
      <dsp:spPr>
        <a:xfrm>
          <a:off x="793231" y="1373"/>
          <a:ext cx="911393" cy="9113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2328A1-CFED-4D39-8F70-ABE5F9809A8D}">
      <dsp:nvSpPr>
        <dsp:cNvPr id="0" name=""/>
        <dsp:cNvSpPr/>
      </dsp:nvSpPr>
      <dsp:spPr>
        <a:xfrm rot="10800000">
          <a:off x="1248928" y="1184825"/>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110490" rIns="206248" bIns="110490" numCol="1" spcCol="1270" anchor="ctr" anchorCtr="0">
          <a:noAutofit/>
        </a:bodyPr>
        <a:lstStyle/>
        <a:p>
          <a:pPr marL="0" lvl="0" indent="0" algn="ctr" defTabSz="1289050">
            <a:lnSpc>
              <a:spcPct val="90000"/>
            </a:lnSpc>
            <a:spcBef>
              <a:spcPct val="0"/>
            </a:spcBef>
            <a:spcAft>
              <a:spcPct val="35000"/>
            </a:spcAft>
            <a:buNone/>
          </a:pPr>
          <a:r>
            <a:rPr lang="de-AT" sz="2900" kern="1200" dirty="0">
              <a:latin typeface="Arial" panose="020B0604020202020204" pitchFamily="34" charset="0"/>
              <a:cs typeface="Arial" panose="020B0604020202020204" pitchFamily="34" charset="0"/>
            </a:rPr>
            <a:t>wagon group traffic</a:t>
          </a:r>
        </a:p>
      </dsp:txBody>
      <dsp:txXfrm rot="10800000">
        <a:off x="1476776" y="1184825"/>
        <a:ext cx="3825992" cy="911393"/>
      </dsp:txXfrm>
    </dsp:sp>
    <dsp:sp modelId="{FFC6CE3D-9DDE-4563-8C25-80A0C50160AF}">
      <dsp:nvSpPr>
        <dsp:cNvPr id="0" name=""/>
        <dsp:cNvSpPr/>
      </dsp:nvSpPr>
      <dsp:spPr>
        <a:xfrm>
          <a:off x="793231" y="1184825"/>
          <a:ext cx="911393" cy="91139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94005F-76F3-43B6-A2AC-811E2ED6FE28}">
      <dsp:nvSpPr>
        <dsp:cNvPr id="0" name=""/>
        <dsp:cNvSpPr/>
      </dsp:nvSpPr>
      <dsp:spPr>
        <a:xfrm rot="10800000">
          <a:off x="1248928" y="2368276"/>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110490" rIns="206248" bIns="110490" numCol="1" spcCol="1270" anchor="ctr" anchorCtr="0">
          <a:noAutofit/>
        </a:bodyPr>
        <a:lstStyle/>
        <a:p>
          <a:pPr marL="0" lvl="0" indent="0" algn="ctr" defTabSz="1289050">
            <a:lnSpc>
              <a:spcPct val="90000"/>
            </a:lnSpc>
            <a:spcBef>
              <a:spcPct val="0"/>
            </a:spcBef>
            <a:spcAft>
              <a:spcPct val="35000"/>
            </a:spcAft>
            <a:buNone/>
          </a:pPr>
          <a:r>
            <a:rPr lang="de-AT" sz="2900" kern="1200" dirty="0">
              <a:latin typeface="Arial" panose="020B0604020202020204" pitchFamily="34" charset="0"/>
              <a:cs typeface="Arial" panose="020B0604020202020204" pitchFamily="34" charset="0"/>
            </a:rPr>
            <a:t>single wagon traffic</a:t>
          </a:r>
        </a:p>
      </dsp:txBody>
      <dsp:txXfrm rot="10800000">
        <a:off x="1476776" y="2368276"/>
        <a:ext cx="3825992" cy="911393"/>
      </dsp:txXfrm>
    </dsp:sp>
    <dsp:sp modelId="{40CC9BC9-417B-462B-9C21-1CAC0B9F5139}">
      <dsp:nvSpPr>
        <dsp:cNvPr id="0" name=""/>
        <dsp:cNvSpPr/>
      </dsp:nvSpPr>
      <dsp:spPr>
        <a:xfrm>
          <a:off x="793231" y="2368276"/>
          <a:ext cx="911393" cy="91139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91D294-2087-481F-991F-8E3C0893611A}">
      <dsp:nvSpPr>
        <dsp:cNvPr id="0" name=""/>
        <dsp:cNvSpPr/>
      </dsp:nvSpPr>
      <dsp:spPr>
        <a:xfrm rot="10800000">
          <a:off x="1248928" y="3551728"/>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110490" rIns="206248" bIns="110490" numCol="1" spcCol="1270" anchor="ctr" anchorCtr="0">
          <a:noAutofit/>
        </a:bodyPr>
        <a:lstStyle/>
        <a:p>
          <a:pPr marL="0" lvl="0" indent="0" algn="ctr" defTabSz="1289050">
            <a:lnSpc>
              <a:spcPct val="90000"/>
            </a:lnSpc>
            <a:spcBef>
              <a:spcPct val="0"/>
            </a:spcBef>
            <a:spcAft>
              <a:spcPct val="35000"/>
            </a:spcAft>
            <a:buNone/>
          </a:pPr>
          <a:r>
            <a:rPr lang="de-AT" sz="2900" kern="1200" dirty="0">
              <a:latin typeface="Arial" panose="020B0604020202020204" pitchFamily="34" charset="0"/>
              <a:cs typeface="Arial" panose="020B0604020202020204" pitchFamily="34" charset="0"/>
            </a:rPr>
            <a:t>combined transport</a:t>
          </a:r>
        </a:p>
      </dsp:txBody>
      <dsp:txXfrm rot="10800000">
        <a:off x="1476776" y="3551728"/>
        <a:ext cx="3825992" cy="911393"/>
      </dsp:txXfrm>
    </dsp:sp>
    <dsp:sp modelId="{924DE973-6876-4393-8553-5187885B03F1}">
      <dsp:nvSpPr>
        <dsp:cNvPr id="0" name=""/>
        <dsp:cNvSpPr/>
      </dsp:nvSpPr>
      <dsp:spPr>
        <a:xfrm>
          <a:off x="793231" y="3551728"/>
          <a:ext cx="911393" cy="91139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286937-7D3D-4C2B-97B7-6534197FCA33}" type="datetimeFigureOut">
              <a:rPr lang="de-AT" smtClean="0"/>
              <a:t>10.08.2019</a:t>
            </a:fld>
            <a:endParaRPr lang="de-AT"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AE59F4-E9BF-48A2-9FD8-B661C1D80BC9}" type="slidenum">
              <a:rPr lang="de-AT" smtClean="0"/>
              <a:t>‹Nr.›</a:t>
            </a:fld>
            <a:endParaRPr lang="de-AT" dirty="0"/>
          </a:p>
        </p:txBody>
      </p:sp>
    </p:spTree>
    <p:extLst>
      <p:ext uri="{BB962C8B-B14F-4D97-AF65-F5344CB8AC3E}">
        <p14:creationId xmlns:p14="http://schemas.microsoft.com/office/powerpoint/2010/main" val="221366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3BCBD-4161-489E-85B0-276E88E0F5F7}" type="datetimeFigureOut">
              <a:rPr lang="de-AT" smtClean="0"/>
              <a:t>10.08.2019</a:t>
            </a:fld>
            <a:endParaRPr lang="de-AT" dirty="0"/>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Edit text master format</a:t>
            </a:r>
          </a:p>
          <a:p>
            <a:pPr lvl="1"/>
            <a:r>
              <a:rPr lang="de-DE"/>
              <a:t>Second level</a:t>
            </a:r>
          </a:p>
          <a:p>
            <a:pPr lvl="2"/>
            <a:r>
              <a:rPr lang="de-DE"/>
              <a:t>Third level</a:t>
            </a:r>
          </a:p>
          <a:p>
            <a:pPr lvl="3"/>
            <a:r>
              <a:rPr lang="de-DE"/>
              <a:t>Fourth level</a:t>
            </a:r>
          </a:p>
          <a:p>
            <a:pPr lvl="4"/>
            <a:r>
              <a:rPr lang="de-DE"/>
              <a:t>Fifth level</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937D2-6117-4881-B88D-D373CF5AE833}" type="slidenum">
              <a:rPr lang="de-AT" smtClean="0"/>
              <a:t>‹Nr.›</a:t>
            </a:fld>
            <a:endParaRPr lang="de-AT" dirty="0"/>
          </a:p>
        </p:txBody>
      </p:sp>
    </p:spTree>
    <p:extLst>
      <p:ext uri="{BB962C8B-B14F-4D97-AF65-F5344CB8AC3E}">
        <p14:creationId xmlns:p14="http://schemas.microsoft.com/office/powerpoint/2010/main" val="4275189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a:t>
            </a:fld>
            <a:endParaRPr lang="de-AT" dirty="0"/>
          </a:p>
        </p:txBody>
      </p:sp>
    </p:spTree>
    <p:extLst>
      <p:ext uri="{BB962C8B-B14F-4D97-AF65-F5344CB8AC3E}">
        <p14:creationId xmlns:p14="http://schemas.microsoft.com/office/powerpoint/2010/main" val="1420709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An open freight car is an all-round closed </a:t>
            </a:r>
            <a:r>
              <a:rPr lang="de-AT" dirty="0" err="1"/>
              <a:t>rail</a:t>
            </a:r>
            <a:r>
              <a:rPr lang="de-AT" dirty="0"/>
              <a:t> </a:t>
            </a:r>
            <a:r>
              <a:rPr lang="de-AT" dirty="0" err="1"/>
              <a:t>cargo</a:t>
            </a:r>
            <a:r>
              <a:rPr lang="de-AT" dirty="0"/>
              <a:t> car without a roof. This is</a:t>
            </a:r>
            <a:r>
              <a:rPr lang="de-AT" baseline="0" dirty="0"/>
              <a:t> particularly</a:t>
            </a:r>
            <a:r>
              <a:rPr lang="de-AT" dirty="0"/>
              <a:t> suitable for</a:t>
            </a:r>
            <a:r>
              <a:rPr lang="de-AT" baseline="0" dirty="0"/>
              <a:t> weather-independent transport goods such as bulk goods (e.g. coal, stones).</a:t>
            </a:r>
          </a:p>
          <a:p>
            <a:r>
              <a:rPr lang="de-AT" dirty="0"/>
              <a:t>A covered freight wagon is a railway freight wagon whose loading space is </a:t>
            </a:r>
            <a:r>
              <a:rPr lang="de-AT" dirty="0" err="1"/>
              <a:t>formed</a:t>
            </a:r>
            <a:r>
              <a:rPr lang="de-AT" dirty="0"/>
              <a:t> </a:t>
            </a:r>
            <a:r>
              <a:rPr lang="de-AT" dirty="0" err="1"/>
              <a:t>by</a:t>
            </a:r>
            <a:r>
              <a:rPr lang="de-AT" dirty="0"/>
              <a:t> side walls and a roof. These wagons are preferably used for the transport of goods which are to be protected against weather influences, loss or theft.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Images: Rail Cargo Wagon (2017a), online; Rail Cargo Wagon (2017b), online</a:t>
            </a:r>
            <a:endParaRPr lang="de-AT" dirty="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12</a:t>
            </a:fld>
            <a:endParaRPr lang="de-AT" dirty="0"/>
          </a:p>
        </p:txBody>
      </p:sp>
    </p:spTree>
    <p:extLst>
      <p:ext uri="{BB962C8B-B14F-4D97-AF65-F5344CB8AC3E}">
        <p14:creationId xmlns:p14="http://schemas.microsoft.com/office/powerpoint/2010/main" val="1828785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Flat wagons</a:t>
            </a:r>
            <a:r>
              <a:rPr lang="de-AT" baseline="0" dirty="0"/>
              <a:t> are particularly </a:t>
            </a:r>
            <a:r>
              <a:rPr lang="de-AT" dirty="0"/>
              <a:t>suitable for</a:t>
            </a:r>
            <a:r>
              <a:rPr lang="de-AT" baseline="0" dirty="0"/>
              <a:t> transporting wood, steel or machinery. These </a:t>
            </a:r>
            <a:r>
              <a:rPr lang="de-AT" baseline="0" dirty="0" err="1"/>
              <a:t>are</a:t>
            </a:r>
            <a:r>
              <a:rPr lang="de-AT" baseline="0" dirty="0"/>
              <a:t> </a:t>
            </a:r>
            <a:r>
              <a:rPr lang="de-AT" baseline="0" dirty="0" err="1"/>
              <a:t>cargo</a:t>
            </a:r>
            <a:r>
              <a:rPr lang="de-AT" baseline="0" dirty="0"/>
              <a:t> </a:t>
            </a:r>
            <a:r>
              <a:rPr lang="de-AT" baseline="0" dirty="0" err="1"/>
              <a:t>wagons</a:t>
            </a:r>
            <a:r>
              <a:rPr lang="de-AT" baseline="0" dirty="0"/>
              <a:t> </a:t>
            </a:r>
            <a:r>
              <a:rPr lang="de-AT" baseline="0" dirty="0" err="1"/>
              <a:t>with</a:t>
            </a:r>
            <a:r>
              <a:rPr lang="de-AT" baseline="0" dirty="0"/>
              <a:t> a flat superstructure and no or at most low superstructures that are open at the top. </a:t>
            </a:r>
          </a:p>
          <a:p>
            <a:r>
              <a:rPr lang="de-AT" dirty="0"/>
              <a:t>Container wagons are flat wagons specially equipped with fastening devices for transporting containers.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a:t>Images: Rail Cargo Wagon (2017c), online; Rail Cargo Wagon (2017d), online.</a:t>
            </a:r>
            <a:endParaRPr lang="de-AT" dirty="0"/>
          </a:p>
          <a:p>
            <a:pPr marL="0" indent="0">
              <a:buFont typeface="Arial" panose="020B0604020202020204" pitchFamily="34" charset="0"/>
              <a:buNone/>
            </a:pPr>
            <a:endParaRPr lang="de-AT" dirty="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13</a:t>
            </a:fld>
            <a:endParaRPr lang="de-AT" dirty="0"/>
          </a:p>
        </p:txBody>
      </p:sp>
    </p:spTree>
    <p:extLst>
      <p:ext uri="{BB962C8B-B14F-4D97-AF65-F5344CB8AC3E}">
        <p14:creationId xmlns:p14="http://schemas.microsoft.com/office/powerpoint/2010/main" val="3859446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a:t>A tank wagon is a </a:t>
            </a:r>
            <a:r>
              <a:rPr lang="de-AT" baseline="0" dirty="0" err="1"/>
              <a:t>special</a:t>
            </a:r>
            <a:r>
              <a:rPr lang="de-AT" baseline="0" dirty="0"/>
              <a:t> </a:t>
            </a:r>
            <a:r>
              <a:rPr lang="de-AT" baseline="0" dirty="0" err="1"/>
              <a:t>rail</a:t>
            </a:r>
            <a:r>
              <a:rPr lang="de-AT" baseline="0" dirty="0"/>
              <a:t> </a:t>
            </a:r>
            <a:r>
              <a:rPr lang="de-AT" baseline="0" dirty="0" err="1"/>
              <a:t>cargo</a:t>
            </a:r>
            <a:r>
              <a:rPr lang="de-AT" baseline="0" dirty="0"/>
              <a:t> wagon with one or more closed containers (tanks) used for the transport of gaseous or liquid goods. Most of these are bought or rented by the shipping industry itself (chemicals and mineral oil).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a:t>Cf. Becker (2014), p. 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a:t>Images: Rail Cargo Wagon (2017e), online; Rail Cargo Wagon (2017f), online; </a:t>
            </a:r>
            <a:endParaRPr lang="de-AT" dirty="0"/>
          </a:p>
          <a:p>
            <a:pPr marL="0" indent="0">
              <a:buFont typeface="Arial" panose="020B0604020202020204" pitchFamily="34" charset="0"/>
              <a:buNone/>
            </a:pPr>
            <a:endParaRPr lang="de-AT" dirty="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14</a:t>
            </a:fld>
            <a:endParaRPr lang="de-AT" dirty="0"/>
          </a:p>
        </p:txBody>
      </p:sp>
    </p:spTree>
    <p:extLst>
      <p:ext uri="{BB962C8B-B14F-4D97-AF65-F5344CB8AC3E}">
        <p14:creationId xmlns:p14="http://schemas.microsoft.com/office/powerpoint/2010/main" val="915739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a:t>Images: DB Schenker (2009), p.38; Bahnbilder.de (2017b), online; Frauinfahrt.de (2017), online.</a:t>
            </a:r>
            <a:endParaRPr lang="de-AT" dirty="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15</a:t>
            </a:fld>
            <a:endParaRPr lang="de-AT" dirty="0"/>
          </a:p>
        </p:txBody>
      </p:sp>
    </p:spTree>
    <p:extLst>
      <p:ext uri="{BB962C8B-B14F-4D97-AF65-F5344CB8AC3E}">
        <p14:creationId xmlns:p14="http://schemas.microsoft.com/office/powerpoint/2010/main" val="1257806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Images: Waldwissen.net (2016) online;</a:t>
            </a:r>
            <a:r>
              <a:rPr lang="de-DE" baseline="0" dirty="0"/>
              <a:t> Logistik-heute.de (2015) online; Verkehrsrundschau.de (2016), online; ZTE (2017), online.</a:t>
            </a:r>
            <a:endParaRPr lang="de-DE" dirty="0"/>
          </a:p>
        </p:txBody>
      </p:sp>
      <p:sp>
        <p:nvSpPr>
          <p:cNvPr id="4" name="Foliennummernplatzhalter 3"/>
          <p:cNvSpPr>
            <a:spLocks noGrp="1"/>
          </p:cNvSpPr>
          <p:nvPr>
            <p:ph type="sldNum" sz="quarter" idx="10"/>
          </p:nvPr>
        </p:nvSpPr>
        <p:spPr/>
        <p:txBody>
          <a:bodyPr/>
          <a:lstStyle/>
          <a:p>
            <a:fld id="{CA9937D2-6117-4881-B88D-D373CF5AE833}" type="slidenum">
              <a:rPr lang="de-AT" smtClean="0"/>
              <a:t>17</a:t>
            </a:fld>
            <a:endParaRPr lang="de-AT" dirty="0"/>
          </a:p>
        </p:txBody>
      </p:sp>
    </p:spTree>
    <p:extLst>
      <p:ext uri="{BB962C8B-B14F-4D97-AF65-F5344CB8AC3E}">
        <p14:creationId xmlns:p14="http://schemas.microsoft.com/office/powerpoint/2010/main" val="326019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Transport volume of domestic railway undertakings by type </a:t>
            </a:r>
            <a:r>
              <a:rPr lang="de-AT" sz="1200" b="1" i="0" u="none" strike="noStrike" kern="1200" baseline="0" dirty="0" err="1">
                <a:solidFill>
                  <a:schemeClr val="tx1"/>
                </a:solidFill>
                <a:latin typeface="+mn-lt"/>
                <a:ea typeface="+mn-ea"/>
                <a:cs typeface="+mn-cs"/>
              </a:rPr>
              <a:t>of</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goods</a:t>
            </a:r>
            <a:r>
              <a:rPr lang="de-AT" sz="1200" b="1" i="0" u="none" strike="noStrike" kern="1200" baseline="0" dirty="0">
                <a:solidFill>
                  <a:schemeClr val="tx1"/>
                </a:solidFill>
                <a:latin typeface="+mn-lt"/>
                <a:ea typeface="+mn-ea"/>
                <a:cs typeface="+mn-cs"/>
              </a:rPr>
              <a:t> 2012</a:t>
            </a:r>
          </a:p>
          <a:p>
            <a:r>
              <a:rPr lang="de-AT" sz="1200" b="0" i="0" u="none" strike="noStrike" kern="1200" baseline="0" dirty="0">
                <a:solidFill>
                  <a:schemeClr val="tx1"/>
                </a:solidFill>
                <a:latin typeface="+mn-lt"/>
                <a:ea typeface="+mn-ea"/>
                <a:cs typeface="+mn-cs"/>
              </a:rPr>
              <a:t>The </a:t>
            </a:r>
            <a:r>
              <a:rPr lang="de-AT" sz="1200" b="0" i="0" u="none" strike="noStrike" kern="1200" baseline="0" dirty="0" err="1">
                <a:solidFill>
                  <a:schemeClr val="tx1"/>
                </a:solidFill>
                <a:latin typeface="+mn-lt"/>
                <a:ea typeface="+mn-ea"/>
                <a:cs typeface="+mn-cs"/>
              </a:rPr>
              <a:t>category</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vehicles</a:t>
            </a:r>
            <a:r>
              <a:rPr lang="de-AT" sz="1200" b="0" i="0" u="none" strike="noStrike" kern="1200" baseline="0" dirty="0">
                <a:solidFill>
                  <a:schemeClr val="tx1"/>
                </a:solidFill>
                <a:latin typeface="+mn-lt"/>
                <a:ea typeface="+mn-ea"/>
                <a:cs typeface="+mn-cs"/>
              </a:rPr>
              <a:t>, machinery and other goods" is the most important type of goods on rail and represents 41 percent of the goods transported by domestic railway companies. </a:t>
            </a:r>
            <a:r>
              <a:rPr lang="de-AT" sz="1200" b="0" i="0" u="none" strike="noStrike" kern="1200" baseline="0" dirty="0" err="1">
                <a:solidFill>
                  <a:schemeClr val="tx1"/>
                </a:solidFill>
                <a:latin typeface="+mn-lt"/>
                <a:ea typeface="+mn-ea"/>
                <a:cs typeface="+mn-cs"/>
              </a:rPr>
              <a:t>However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this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category</a:t>
            </a:r>
            <a:r>
              <a:rPr lang="de-AT" sz="1200" b="0" i="0" u="none" strike="noStrike" kern="1200" baseline="0" dirty="0">
                <a:solidFill>
                  <a:schemeClr val="tx1"/>
                </a:solidFill>
                <a:latin typeface="+mn-lt"/>
                <a:ea typeface="+mn-ea"/>
                <a:cs typeface="+mn-cs"/>
              </a:rPr>
              <a:t> also </a:t>
            </a:r>
            <a:r>
              <a:rPr lang="de-AT" sz="1200" b="0" i="0" u="none" strike="noStrike" kern="1200" baseline="0" dirty="0" err="1">
                <a:solidFill>
                  <a:schemeClr val="tx1"/>
                </a:solidFill>
                <a:latin typeface="+mn-lt"/>
                <a:ea typeface="+mn-ea"/>
                <a:cs typeface="+mn-cs"/>
              </a:rPr>
              <a:t>includes</a:t>
            </a:r>
            <a:r>
              <a:rPr lang="de-AT" sz="1200" b="0" i="0" u="none" strike="noStrike" kern="1200" baseline="0" dirty="0">
                <a:solidFill>
                  <a:schemeClr val="tx1"/>
                </a:solidFill>
                <a:latin typeface="+mn-lt"/>
                <a:ea typeface="+mn-ea"/>
                <a:cs typeface="+mn-cs"/>
              </a:rPr>
              <a:t> goods which cannot </a:t>
            </a:r>
            <a:r>
              <a:rPr lang="de-AT" sz="1200" b="0" i="0" u="none" strike="noStrike" kern="1200" baseline="0" dirty="0" err="1">
                <a:solidFill>
                  <a:schemeClr val="tx1"/>
                </a:solidFill>
                <a:latin typeface="+mn-lt"/>
                <a:ea typeface="+mn-ea"/>
                <a:cs typeface="+mn-cs"/>
              </a:rPr>
              <a:t>be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otherwise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attributed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of</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which</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container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contents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are</a:t>
            </a:r>
            <a:r>
              <a:rPr lang="de-AT" sz="1200" b="0" i="0" u="none" strike="noStrike" kern="1200" baseline="0" dirty="0">
                <a:solidFill>
                  <a:schemeClr val="tx1"/>
                </a:solidFill>
                <a:latin typeface="+mn-lt"/>
                <a:ea typeface="+mn-ea"/>
                <a:cs typeface="+mn-cs"/>
              </a:rPr>
              <a:t> not </a:t>
            </a:r>
            <a:r>
              <a:rPr lang="de-AT" sz="1200" b="0" i="0" u="none" strike="noStrike" kern="1200" baseline="0" dirty="0" err="1">
                <a:solidFill>
                  <a:schemeClr val="tx1"/>
                </a:solidFill>
                <a:latin typeface="+mn-lt"/>
                <a:ea typeface="+mn-ea"/>
                <a:cs typeface="+mn-cs"/>
              </a:rPr>
              <a:t>known</a:t>
            </a:r>
            <a:r>
              <a:rPr lang="de-AT" sz="1200" b="0" i="0" u="none" strike="noStrike" kern="1200" baseline="0" dirty="0">
                <a:solidFill>
                  <a:schemeClr val="tx1"/>
                </a:solidFill>
                <a:latin typeface="+mn-lt"/>
                <a:ea typeface="+mn-ea"/>
                <a:cs typeface="+mn-cs"/>
              </a:rPr>
              <a:t>.</a:t>
            </a:r>
          </a:p>
          <a:p>
            <a:r>
              <a:rPr lang="de-AT" sz="1200" b="0" i="0" u="none" strike="noStrike" kern="1200" baseline="0" dirty="0">
                <a:solidFill>
                  <a:schemeClr val="tx1"/>
                </a:solidFill>
                <a:latin typeface="+mn-lt"/>
                <a:ea typeface="+mn-ea"/>
                <a:cs typeface="+mn-cs"/>
              </a:rPr>
              <a:t>Agricultural and forestry </a:t>
            </a:r>
            <a:r>
              <a:rPr lang="de-AT" sz="1200" b="0" i="0" u="none" strike="noStrike" kern="1200" baseline="0" dirty="0" err="1">
                <a:solidFill>
                  <a:schemeClr val="tx1"/>
                </a:solidFill>
                <a:latin typeface="+mn-lt"/>
                <a:ea typeface="+mn-ea"/>
                <a:cs typeface="+mn-cs"/>
              </a:rPr>
              <a:t>products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come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second</a:t>
            </a:r>
            <a:r>
              <a:rPr lang="de-AT" sz="1200" b="0" i="0" u="none" strike="noStrike" kern="1200" baseline="0" dirty="0">
                <a:solidFill>
                  <a:schemeClr val="tx1"/>
                </a:solidFill>
                <a:latin typeface="+mn-lt"/>
                <a:ea typeface="+mn-ea"/>
                <a:cs typeface="+mn-cs"/>
              </a:rPr>
              <a:t> with 13 percent of the traffic volume. The share of "wood and paper products as well as data carriers" contained therein accounts for around 5.8 percent of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transport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volume</a:t>
            </a:r>
            <a:r>
              <a:rPr lang="de-AT" sz="1200" b="0" i="0" u="none" strike="noStrike" kern="1200" baseline="0" dirty="0">
                <a:solidFill>
                  <a:schemeClr val="tx1"/>
                </a:solidFill>
                <a:latin typeface="+mn-lt"/>
                <a:ea typeface="+mn-ea"/>
                <a:cs typeface="+mn-cs"/>
              </a:rPr>
              <a:t>. This is followed by "ores and metal waste" (11 percent) and "iron, steel and non-ferrous metals" with 8 percent. A total of twelve percent of the tonnage is declared as dangerous goods, predominantly "flammable liquid substances".</a:t>
            </a:r>
            <a:endParaRPr lang="de-AT" dirty="0"/>
          </a:p>
          <a:p>
            <a:endParaRPr lang="de-AT" dirty="0"/>
          </a:p>
          <a:p>
            <a:r>
              <a:rPr lang="de-AT" dirty="0"/>
              <a:t>Source: </a:t>
            </a:r>
            <a:r>
              <a:rPr lang="de-AT" dirty="0" err="1"/>
              <a:t>Economica</a:t>
            </a:r>
            <a:r>
              <a:rPr lang="de-AT" dirty="0"/>
              <a:t> (2013), p. 18f.</a:t>
            </a:r>
          </a:p>
        </p:txBody>
      </p:sp>
      <p:sp>
        <p:nvSpPr>
          <p:cNvPr id="4" name="Foliennummernplatzhalter 3"/>
          <p:cNvSpPr>
            <a:spLocks noGrp="1"/>
          </p:cNvSpPr>
          <p:nvPr>
            <p:ph type="sldNum" sz="quarter" idx="10"/>
          </p:nvPr>
        </p:nvSpPr>
        <p:spPr/>
        <p:txBody>
          <a:bodyPr/>
          <a:lstStyle/>
          <a:p>
            <a:fld id="{CA9937D2-6117-4881-B88D-D373CF5AE833}" type="slidenum">
              <a:rPr lang="de-AT" smtClean="0"/>
              <a:t>18</a:t>
            </a:fld>
            <a:endParaRPr lang="de-AT" dirty="0"/>
          </a:p>
        </p:txBody>
      </p:sp>
    </p:spTree>
    <p:extLst>
      <p:ext uri="{BB962C8B-B14F-4D97-AF65-F5344CB8AC3E}">
        <p14:creationId xmlns:p14="http://schemas.microsoft.com/office/powerpoint/2010/main" val="165002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transport of goods by rail is carried out by</a:t>
            </a:r>
            <a:r>
              <a:rPr lang="de-DE" baseline="0" dirty="0"/>
              <a:t> railway undertakings (RUs). They are public RUs if they are operated on a commercial or business basis and anyone can use them for the carriage of passengers or goods. All others are non-public RUs. </a:t>
            </a:r>
          </a:p>
          <a:p>
            <a:r>
              <a:rPr lang="de-DE" baseline="0" dirty="0"/>
              <a:t>The classic resources </a:t>
            </a:r>
            <a:r>
              <a:rPr lang="de-DE" baseline="0" dirty="0" err="1"/>
              <a:t>of</a:t>
            </a:r>
            <a:r>
              <a:rPr lang="de-DE" baseline="0" dirty="0"/>
              <a:t> a RU include:</a:t>
            </a:r>
          </a:p>
          <a:p>
            <a:pPr marL="171450" indent="-171450">
              <a:buFont typeface="Arial" panose="020B0604020202020204" pitchFamily="34" charset="0"/>
              <a:buChar char="•"/>
            </a:pPr>
            <a:r>
              <a:rPr lang="de-DE" baseline="0" dirty="0" err="1"/>
              <a:t>locomotives</a:t>
            </a:r>
            <a:r>
              <a:rPr lang="de-DE" baseline="0" dirty="0"/>
              <a:t> (diesel or electric)</a:t>
            </a:r>
          </a:p>
          <a:p>
            <a:pPr marL="171450" indent="-171450">
              <a:buFont typeface="Arial" panose="020B0604020202020204" pitchFamily="34" charset="0"/>
              <a:buChar char="•"/>
            </a:pPr>
            <a:r>
              <a:rPr lang="de-DE" baseline="0" dirty="0"/>
              <a:t>freight wagons and</a:t>
            </a:r>
          </a:p>
          <a:p>
            <a:pPr marL="171450" indent="-171450">
              <a:buFont typeface="Arial" panose="020B0604020202020204" pitchFamily="34" charset="0"/>
              <a:buChar char="•"/>
            </a:pPr>
            <a:r>
              <a:rPr lang="de-DE" baseline="0" dirty="0" err="1"/>
              <a:t>staff</a:t>
            </a:r>
            <a:r>
              <a:rPr lang="de-DE" baseline="0" dirty="0"/>
              <a:t> (e.g. </a:t>
            </a:r>
            <a:r>
              <a:rPr lang="de-DE" baseline="0" dirty="0" err="1"/>
              <a:t>locomotive driver</a:t>
            </a:r>
            <a:r>
              <a:rPr lang="de-DE" baseline="0" dirty="0"/>
              <a:t>, </a:t>
            </a:r>
            <a:r>
              <a:rPr lang="de-DE" baseline="0" dirty="0" err="1"/>
              <a:t>shunter</a:t>
            </a:r>
            <a:r>
              <a:rPr lang="de-DE" baseline="0" dirty="0"/>
              <a:t>)</a:t>
            </a:r>
          </a:p>
          <a:p>
            <a:pPr marL="0" indent="0">
              <a:buFont typeface="Arial" panose="020B0604020202020204" pitchFamily="34" charset="0"/>
              <a:buNone/>
            </a:pPr>
            <a:r>
              <a:rPr lang="de-DE" baseline="0" dirty="0"/>
              <a:t>Source: Cf. Becker (2014), p. 45f.</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aseline="0" dirty="0"/>
              <a:t>The railway network is maintained and operated by a railway </a:t>
            </a:r>
            <a:r>
              <a:rPr lang="de-DE" baseline="0" dirty="0" err="1"/>
              <a:t>infrastructure</a:t>
            </a:r>
            <a:r>
              <a:rPr lang="de-DE" baseline="0" dirty="0"/>
              <a:t> </a:t>
            </a:r>
            <a:r>
              <a:rPr lang="de-DE" baseline="0" dirty="0" err="1"/>
              <a:t>undertaking</a:t>
            </a:r>
            <a:r>
              <a:rPr lang="de-DE" baseline="0" dirty="0"/>
              <a:t>. There are </a:t>
            </a:r>
            <a:r>
              <a:rPr lang="de-DE" baseline="0" dirty="0" err="1"/>
              <a:t>public</a:t>
            </a:r>
            <a:r>
              <a:rPr lang="de-DE" baseline="0" dirty="0"/>
              <a:t> </a:t>
            </a:r>
            <a:r>
              <a:rPr lang="de-DE" baseline="0" dirty="0" err="1"/>
              <a:t>companies</a:t>
            </a:r>
            <a:r>
              <a:rPr lang="de-DE" baseline="0" dirty="0"/>
              <a:t>, which must grant access to their railway infrastructure. All other companies, e.g. factory and industrial infrastructure, connecting railway lines, </a:t>
            </a:r>
            <a:r>
              <a:rPr lang="de-DE" baseline="0" dirty="0" err="1"/>
              <a:t>are</a:t>
            </a:r>
            <a:r>
              <a:rPr lang="de-DE" baseline="0" dirty="0"/>
              <a:t> non-</a:t>
            </a:r>
            <a:r>
              <a:rPr lang="de-DE" baseline="0" dirty="0" err="1"/>
              <a:t>public</a:t>
            </a:r>
            <a:r>
              <a:rPr lang="de-DE" baseline="0" dirty="0"/>
              <a:t>.</a:t>
            </a:r>
          </a:p>
          <a:p>
            <a:pPr marL="0" indent="0">
              <a:buFont typeface="Arial" panose="020B0604020202020204" pitchFamily="34" charset="0"/>
              <a:buNone/>
            </a:pPr>
            <a:r>
              <a:rPr lang="de-DE" baseline="0" dirty="0"/>
              <a:t>The resources </a:t>
            </a:r>
            <a:r>
              <a:rPr lang="de-DE" baseline="0" dirty="0" err="1"/>
              <a:t>of</a:t>
            </a:r>
            <a:r>
              <a:rPr lang="de-DE" baseline="0" dirty="0"/>
              <a:t> a </a:t>
            </a:r>
            <a:r>
              <a:rPr lang="de-DE" baseline="0" dirty="0" err="1"/>
              <a:t>railway</a:t>
            </a:r>
            <a:r>
              <a:rPr lang="de-DE" baseline="0" dirty="0"/>
              <a:t> </a:t>
            </a:r>
            <a:r>
              <a:rPr lang="de-DE" baseline="0" dirty="0" err="1"/>
              <a:t>infrastructure</a:t>
            </a:r>
            <a:r>
              <a:rPr lang="de-DE" baseline="0" dirty="0"/>
              <a:t> </a:t>
            </a:r>
            <a:r>
              <a:rPr lang="de-DE" baseline="0" dirty="0" err="1"/>
              <a:t>undertaking</a:t>
            </a:r>
            <a:r>
              <a:rPr lang="de-DE" baseline="0" dirty="0"/>
              <a:t> </a:t>
            </a:r>
            <a:r>
              <a:rPr lang="de-DE" baseline="0" dirty="0" err="1"/>
              <a:t>include</a:t>
            </a:r>
            <a:r>
              <a:rPr lang="de-DE" baseline="0" dirty="0"/>
              <a:t> track systems, signalling equipment, level crossings, signal boxes, railway stations and terminals. Cf. Becker (2014), p. 64</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aseline="0" dirty="0"/>
              <a:t>One of the most important resources in </a:t>
            </a:r>
            <a:r>
              <a:rPr lang="de-DE" baseline="0" dirty="0" err="1"/>
              <a:t>rail</a:t>
            </a:r>
            <a:r>
              <a:rPr lang="de-DE" baseline="0" dirty="0"/>
              <a:t> </a:t>
            </a:r>
            <a:r>
              <a:rPr lang="de-DE" baseline="0" dirty="0" err="1"/>
              <a:t>cargo</a:t>
            </a:r>
            <a:r>
              <a:rPr lang="de-DE" baseline="0" dirty="0"/>
              <a:t> transport is </a:t>
            </a:r>
            <a:r>
              <a:rPr lang="de-DE" baseline="0" dirty="0" err="1"/>
              <a:t>rail</a:t>
            </a:r>
            <a:r>
              <a:rPr lang="de-DE" baseline="0" dirty="0"/>
              <a:t> </a:t>
            </a:r>
            <a:r>
              <a:rPr lang="de-DE" baseline="0" dirty="0" err="1"/>
              <a:t>cargo</a:t>
            </a:r>
            <a:r>
              <a:rPr lang="de-DE" baseline="0" dirty="0"/>
              <a:t> </a:t>
            </a:r>
            <a:r>
              <a:rPr lang="de-DE" baseline="0" dirty="0" err="1"/>
              <a:t>wagons</a:t>
            </a:r>
            <a:r>
              <a:rPr lang="de-DE" baseline="0" dirty="0"/>
              <a:t>/</a:t>
            </a:r>
            <a:r>
              <a:rPr lang="de-DE" baseline="0"/>
              <a:t>cars, </a:t>
            </a:r>
            <a:r>
              <a:rPr lang="de-DE" baseline="0" dirty="0" err="1"/>
              <a:t>whose</a:t>
            </a:r>
            <a:r>
              <a:rPr lang="de-DE" baseline="0" dirty="0"/>
              <a:t> </a:t>
            </a:r>
            <a:r>
              <a:rPr lang="de-DE" baseline="0" dirty="0" err="1"/>
              <a:t>keepers</a:t>
            </a:r>
            <a:r>
              <a:rPr lang="de-DE" baseline="0" dirty="0"/>
              <a:t> </a:t>
            </a:r>
            <a:r>
              <a:rPr lang="de-DE" baseline="0" dirty="0" err="1"/>
              <a:t>or</a:t>
            </a:r>
            <a:r>
              <a:rPr lang="de-DE" baseline="0" dirty="0"/>
              <a:t> </a:t>
            </a:r>
            <a:r>
              <a:rPr lang="de-DE" baseline="0" dirty="0" err="1"/>
              <a:t>owners</a:t>
            </a:r>
            <a:r>
              <a:rPr lang="de-DE" baseline="0" dirty="0"/>
              <a:t> can be:</a:t>
            </a:r>
          </a:p>
          <a:p>
            <a:pPr marL="171450" indent="-171450">
              <a:buFont typeface="Arial" panose="020B0604020202020204" pitchFamily="34" charset="0"/>
              <a:buChar char="•"/>
            </a:pPr>
            <a:r>
              <a:rPr lang="de-DE" baseline="0" dirty="0" err="1"/>
              <a:t>railway</a:t>
            </a:r>
            <a:r>
              <a:rPr lang="de-DE" baseline="0" dirty="0"/>
              <a:t> undertakings (RUs)</a:t>
            </a:r>
          </a:p>
          <a:p>
            <a:pPr marL="171450" indent="-171450">
              <a:buFont typeface="Arial" panose="020B0604020202020204" pitchFamily="34" charset="0"/>
              <a:buChar char="•"/>
            </a:pPr>
            <a:r>
              <a:rPr lang="de-DE" baseline="0" dirty="0" err="1"/>
              <a:t>rental companies</a:t>
            </a:r>
            <a:endParaRPr lang="de-DE" baseline="0" dirty="0"/>
          </a:p>
          <a:p>
            <a:pPr marL="171450" indent="-171450">
              <a:buFont typeface="Arial" panose="020B0604020202020204" pitchFamily="34" charset="0"/>
              <a:buChar char="•"/>
            </a:pPr>
            <a:r>
              <a:rPr lang="de-DE" baseline="0" dirty="0"/>
              <a:t>haulage companies</a:t>
            </a:r>
          </a:p>
          <a:p>
            <a:pPr marL="171450" indent="-171450">
              <a:buFont typeface="Arial" panose="020B0604020202020204" pitchFamily="34" charset="0"/>
              <a:buChar char="•"/>
            </a:pPr>
            <a:r>
              <a:rPr lang="de-DE" baseline="0" dirty="0" err="1"/>
              <a:t>shippers</a:t>
            </a:r>
            <a:r>
              <a:rPr lang="de-DE" baseline="0" dirty="0"/>
              <a:t> from industry and trade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t>Source: Cf. Becker (2014), p. 77</a:t>
            </a:r>
          </a:p>
          <a:p>
            <a:pPr marL="0" indent="0">
              <a:buFont typeface="Arial" panose="020B0604020202020204" pitchFamily="34" charset="0"/>
              <a:buNone/>
            </a:pPr>
            <a:endParaRPr lang="de-DE" baseline="0" dirty="0"/>
          </a:p>
          <a:p>
            <a:r>
              <a:rPr lang="de-DE" baseline="0" dirty="0"/>
              <a:t>Customers, i.e. demanders </a:t>
            </a:r>
            <a:r>
              <a:rPr lang="de-DE" baseline="0" dirty="0" err="1"/>
              <a:t>of</a:t>
            </a:r>
            <a:r>
              <a:rPr lang="de-DE" baseline="0" dirty="0"/>
              <a:t> </a:t>
            </a:r>
            <a:r>
              <a:rPr lang="de-DE" baseline="0" dirty="0" err="1"/>
              <a:t>rail</a:t>
            </a:r>
            <a:r>
              <a:rPr lang="de-DE" baseline="0" dirty="0"/>
              <a:t> </a:t>
            </a:r>
            <a:r>
              <a:rPr lang="de-DE" baseline="0" dirty="0" err="1"/>
              <a:t>cargo</a:t>
            </a:r>
            <a:r>
              <a:rPr lang="de-DE" baseline="0" dirty="0"/>
              <a:t> services, are also called shippers. The shipping industry consists of a large number of partly very different companies from different sectors. The requirements shippers place on providers </a:t>
            </a:r>
            <a:r>
              <a:rPr lang="de-DE" baseline="0" dirty="0" err="1"/>
              <a:t>of</a:t>
            </a:r>
            <a:r>
              <a:rPr lang="de-DE" baseline="0" dirty="0"/>
              <a:t> </a:t>
            </a:r>
            <a:r>
              <a:rPr lang="de-DE" baseline="0" dirty="0" err="1"/>
              <a:t>rail</a:t>
            </a:r>
            <a:r>
              <a:rPr lang="de-DE" baseline="0" dirty="0"/>
              <a:t> </a:t>
            </a:r>
            <a:r>
              <a:rPr lang="de-DE" baseline="0" dirty="0" err="1"/>
              <a:t>cargo</a:t>
            </a:r>
            <a:r>
              <a:rPr lang="de-DE" baseline="0" dirty="0"/>
              <a:t> transport services are correspondingly diverse:</a:t>
            </a:r>
          </a:p>
          <a:p>
            <a:pPr marL="171450" indent="-171450">
              <a:buFont typeface="Arial" panose="020B0604020202020204" pitchFamily="34" charset="0"/>
              <a:buChar char="•"/>
            </a:pPr>
            <a:r>
              <a:rPr lang="de-DE" baseline="0" dirty="0"/>
              <a:t>Competitive transport prices</a:t>
            </a:r>
          </a:p>
          <a:p>
            <a:pPr marL="171450" indent="-171450">
              <a:buFont typeface="Arial" panose="020B0604020202020204" pitchFamily="34" charset="0"/>
              <a:buChar char="•"/>
            </a:pPr>
            <a:r>
              <a:rPr lang="de-DE" baseline="0" dirty="0"/>
              <a:t>Optimal and efficient railway business process</a:t>
            </a:r>
          </a:p>
          <a:p>
            <a:pPr marL="171450" indent="-171450">
              <a:buFont typeface="Arial" panose="020B0604020202020204" pitchFamily="34" charset="0"/>
              <a:buChar char="•"/>
            </a:pPr>
            <a:r>
              <a:rPr lang="de-DE" baseline="0" dirty="0"/>
              <a:t>One contract partner for the entire route</a:t>
            </a:r>
          </a:p>
          <a:p>
            <a:pPr marL="171450" indent="-171450">
              <a:buFont typeface="Arial" panose="020B0604020202020204" pitchFamily="34" charset="0"/>
              <a:buChar char="•"/>
            </a:pPr>
            <a:r>
              <a:rPr lang="de-DE" baseline="0" dirty="0"/>
              <a:t>Personal and individual support and information</a:t>
            </a:r>
          </a:p>
          <a:p>
            <a:pPr marL="171450" indent="-171450">
              <a:buFont typeface="Arial" panose="020B0604020202020204" pitchFamily="34" charset="0"/>
              <a:buChar char="•"/>
            </a:pPr>
            <a:r>
              <a:rPr lang="de-DE" baseline="0" dirty="0"/>
              <a:t>Reliable and predictable transport times</a:t>
            </a:r>
          </a:p>
          <a:p>
            <a:pPr marL="171450" indent="-171450">
              <a:buFont typeface="Arial" panose="020B0604020202020204" pitchFamily="34" charset="0"/>
              <a:buChar char="•"/>
            </a:pPr>
            <a:r>
              <a:rPr lang="de-DE" baseline="0" dirty="0" err="1"/>
              <a:t>Responsible</a:t>
            </a:r>
            <a:r>
              <a:rPr lang="de-DE" baseline="0" dirty="0"/>
              <a:t> Care (transport safety)</a:t>
            </a:r>
          </a:p>
          <a:p>
            <a:pPr marL="171450" indent="-171450">
              <a:buFont typeface="Arial" panose="020B0604020202020204" pitchFamily="34" charset="0"/>
              <a:buChar char="•"/>
            </a:pPr>
            <a:r>
              <a:rPr lang="de-DE" baseline="0" dirty="0"/>
              <a:t>environmental compatibility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Source: Cf. Becker (2014), p. 67f. </a:t>
            </a:r>
          </a:p>
          <a:p>
            <a:endParaRPr lang="de-DE" baseline="0" dirty="0"/>
          </a:p>
          <a:p>
            <a:r>
              <a:rPr lang="de-DE" baseline="0" dirty="0"/>
              <a:t>Illustration: according to: Becker (2014), p. 45</a:t>
            </a:r>
            <a:endParaRPr lang="de-DE" dirty="0"/>
          </a:p>
        </p:txBody>
      </p:sp>
      <p:sp>
        <p:nvSpPr>
          <p:cNvPr id="4" name="Foliennummernplatzhalter 3"/>
          <p:cNvSpPr>
            <a:spLocks noGrp="1"/>
          </p:cNvSpPr>
          <p:nvPr>
            <p:ph type="sldNum" sz="quarter" idx="10"/>
          </p:nvPr>
        </p:nvSpPr>
        <p:spPr/>
        <p:txBody>
          <a:bodyPr/>
          <a:lstStyle/>
          <a:p>
            <a:fld id="{CA9937D2-6117-4881-B88D-D373CF5AE833}" type="slidenum">
              <a:rPr lang="de-AT" smtClean="0"/>
              <a:t>20</a:t>
            </a:fld>
            <a:endParaRPr lang="de-AT" dirty="0"/>
          </a:p>
        </p:txBody>
      </p:sp>
    </p:spTree>
    <p:extLst>
      <p:ext uri="{BB962C8B-B14F-4D97-AF65-F5344CB8AC3E}">
        <p14:creationId xmlns:p14="http://schemas.microsoft.com/office/powerpoint/2010/main" val="2518338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In </a:t>
            </a:r>
            <a:r>
              <a:rPr lang="de-AT" dirty="0" err="1"/>
              <a:t>rail</a:t>
            </a:r>
            <a:r>
              <a:rPr lang="de-AT" dirty="0"/>
              <a:t> </a:t>
            </a:r>
            <a:r>
              <a:rPr lang="de-AT" dirty="0" err="1"/>
              <a:t>cargo</a:t>
            </a:r>
            <a:r>
              <a:rPr lang="de-AT" dirty="0"/>
              <a:t> transport,</a:t>
            </a:r>
            <a:r>
              <a:rPr lang="de-AT" baseline="0" dirty="0"/>
              <a:t> various products (services) are offered for the transport of consignments. This form of </a:t>
            </a:r>
            <a:r>
              <a:rPr lang="de-AT" baseline="0" dirty="0" err="1"/>
              <a:t>production</a:t>
            </a:r>
            <a:r>
              <a:rPr lang="de-AT" baseline="0" dirty="0"/>
              <a:t> or type of service provision is decisive for the efficiency and economy of </a:t>
            </a:r>
            <a:r>
              <a:rPr lang="de-AT" baseline="0" dirty="0" err="1"/>
              <a:t>rail</a:t>
            </a:r>
            <a:r>
              <a:rPr lang="de-AT" baseline="0" dirty="0"/>
              <a:t> </a:t>
            </a:r>
            <a:r>
              <a:rPr lang="de-AT" baseline="0" dirty="0" err="1"/>
              <a:t>cargo</a:t>
            </a:r>
            <a:r>
              <a:rPr lang="de-AT" baseline="0" dirty="0"/>
              <a:t> transport.</a:t>
            </a:r>
          </a:p>
          <a:p>
            <a:r>
              <a:rPr lang="de-AT" baseline="0" dirty="0"/>
              <a:t>A distinction can be made between conventional traffic (block </a:t>
            </a:r>
            <a:r>
              <a:rPr lang="de-AT" baseline="0" dirty="0" err="1"/>
              <a:t>trains</a:t>
            </a:r>
            <a:r>
              <a:rPr lang="de-AT" baseline="0" dirty="0"/>
              <a:t>, wagon groups and single wagons) and combined traffic.</a:t>
            </a:r>
          </a:p>
          <a:p>
            <a:r>
              <a:rPr lang="de-AT" baseline="0" dirty="0"/>
              <a:t>See Becker (2014), p. 37 ff.; Kummer (2010), p. 94.</a:t>
            </a:r>
          </a:p>
          <a:p>
            <a:endParaRPr lang="de-AT" baseline="0" dirty="0"/>
          </a:p>
        </p:txBody>
      </p:sp>
      <p:sp>
        <p:nvSpPr>
          <p:cNvPr id="4" name="Foliennummernplatzhalter 3"/>
          <p:cNvSpPr>
            <a:spLocks noGrp="1"/>
          </p:cNvSpPr>
          <p:nvPr>
            <p:ph type="sldNum" sz="quarter" idx="10"/>
          </p:nvPr>
        </p:nvSpPr>
        <p:spPr/>
        <p:txBody>
          <a:bodyPr/>
          <a:lstStyle/>
          <a:p>
            <a:fld id="{CA9937D2-6117-4881-B88D-D373CF5AE833}" type="slidenum">
              <a:rPr lang="de-AT" smtClean="0"/>
              <a:t>21</a:t>
            </a:fld>
            <a:endParaRPr lang="de-AT" dirty="0"/>
          </a:p>
        </p:txBody>
      </p:sp>
    </p:spTree>
    <p:extLst>
      <p:ext uri="{BB962C8B-B14F-4D97-AF65-F5344CB8AC3E}">
        <p14:creationId xmlns:p14="http://schemas.microsoft.com/office/powerpoint/2010/main" val="3778381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References </a:t>
            </a:r>
            <a:r>
              <a:rPr lang="de-AT" dirty="0" err="1"/>
              <a:t>for</a:t>
            </a:r>
            <a:r>
              <a:rPr lang="de-AT" dirty="0"/>
              <a:t> </a:t>
            </a:r>
            <a:r>
              <a:rPr lang="de-AT" dirty="0" err="1"/>
              <a:t>slide</a:t>
            </a:r>
            <a:r>
              <a:rPr lang="de-AT" dirty="0"/>
              <a:t>: Cf. Kummer (2010), p. 94; Bahnbilder(2016a), online; Bahnbilder</a:t>
            </a:r>
            <a:r>
              <a:rPr lang="de-AT" baseline="0" dirty="0"/>
              <a:t>(2016b), online.</a:t>
            </a:r>
          </a:p>
          <a:p>
            <a:endParaRPr lang="de-AT" baseline="0" dirty="0"/>
          </a:p>
          <a:p>
            <a:r>
              <a:rPr lang="de-AT" baseline="0" dirty="0"/>
              <a:t>It is essential for </a:t>
            </a:r>
            <a:r>
              <a:rPr lang="de-AT" baseline="0" dirty="0" err="1"/>
              <a:t>block trains that</a:t>
            </a:r>
            <a:r>
              <a:rPr lang="de-AT" baseline="0" dirty="0"/>
              <a:t> no further shunting operations (e.g. adding wagons to the train or removing wagons from the train) take place during transport. Block train services are frequently </a:t>
            </a:r>
            <a:r>
              <a:rPr lang="de-AT" baseline="0" dirty="0" err="1"/>
              <a:t>used</a:t>
            </a:r>
            <a:r>
              <a:rPr lang="de-AT" baseline="0" dirty="0"/>
              <a:t> </a:t>
            </a:r>
            <a:r>
              <a:rPr lang="de-AT" baseline="0" dirty="0" err="1"/>
              <a:t>for</a:t>
            </a:r>
            <a:r>
              <a:rPr lang="de-AT" baseline="0" dirty="0"/>
              <a:t> </a:t>
            </a:r>
            <a:r>
              <a:rPr lang="de-AT" baseline="0" dirty="0" err="1"/>
              <a:t>transporting</a:t>
            </a:r>
            <a:r>
              <a:rPr lang="de-AT" baseline="0" dirty="0"/>
              <a:t> bulk goods (e.g. coal, ore, mineral oil) but also in the automotive industry. Further advantages are short transport times (above all due to the relatively low shunting effort), relatively low organisational costs for train dispatching and planning departure and arrival times, and safety during transport (also due to the low shunting effort). In summary, it can be said that large quantities of goods can be transported safely over long distances with relatively low energy consumption. </a:t>
            </a:r>
          </a:p>
          <a:p>
            <a:r>
              <a:rPr lang="de-AT" baseline="0" dirty="0"/>
              <a:t>Cf. Clausen / Geiger (2013), p. 169 ff.</a:t>
            </a:r>
          </a:p>
          <a:p>
            <a:endParaRPr lang="de-AT" baseline="0" dirty="0"/>
          </a:p>
          <a:p>
            <a:r>
              <a:rPr lang="de-AT" dirty="0"/>
              <a:t>Block train transports by rail have cost advantages over lorries over almost all distances. </a:t>
            </a:r>
          </a:p>
          <a:p>
            <a:r>
              <a:rPr lang="de-AT" dirty="0"/>
              <a:t>This applies not only to conventional freight transport, but also to unaccompanied combined </a:t>
            </a:r>
            <a:r>
              <a:rPr lang="de-AT" dirty="0" err="1"/>
              <a:t>transport</a:t>
            </a:r>
            <a:r>
              <a:rPr lang="de-AT" dirty="0"/>
              <a:t> and </a:t>
            </a:r>
            <a:r>
              <a:rPr lang="de-AT" dirty="0" err="1"/>
              <a:t>the</a:t>
            </a:r>
            <a:r>
              <a:rPr lang="de-AT" dirty="0"/>
              <a:t> </a:t>
            </a:r>
            <a:r>
              <a:rPr lang="de-AT" dirty="0" err="1"/>
              <a:t>rolling</a:t>
            </a:r>
            <a:r>
              <a:rPr lang="de-AT" dirty="0"/>
              <a:t> </a:t>
            </a:r>
            <a:r>
              <a:rPr lang="de-AT" dirty="0" err="1"/>
              <a:t>road</a:t>
            </a:r>
            <a:r>
              <a:rPr lang="de-AT" dirty="0"/>
              <a:t> </a:t>
            </a:r>
            <a:r>
              <a:rPr lang="de-AT" dirty="0" err="1"/>
              <a:t>or</a:t>
            </a:r>
            <a:r>
              <a:rPr lang="de-AT" dirty="0"/>
              <a:t> </a:t>
            </a:r>
            <a:r>
              <a:rPr lang="de-AT" dirty="0" err="1"/>
              <a:t>rolling</a:t>
            </a:r>
            <a:r>
              <a:rPr lang="de-AT" dirty="0"/>
              <a:t> </a:t>
            </a:r>
            <a:r>
              <a:rPr lang="de-AT" dirty="0" err="1"/>
              <a:t>highway</a:t>
            </a:r>
            <a:r>
              <a:rPr lang="de-AT" dirty="0"/>
              <a:t>. Road </a:t>
            </a:r>
            <a:r>
              <a:rPr lang="de-AT" dirty="0" err="1"/>
              <a:t>transport</a:t>
            </a:r>
            <a:r>
              <a:rPr lang="de-AT" dirty="0"/>
              <a:t> has a competitive advantage over single wagon </a:t>
            </a:r>
            <a:r>
              <a:rPr lang="de-AT" dirty="0" err="1"/>
              <a:t>transports</a:t>
            </a:r>
            <a:r>
              <a:rPr lang="de-AT" dirty="0"/>
              <a:t> on </a:t>
            </a:r>
            <a:r>
              <a:rPr lang="de-AT" dirty="0" err="1"/>
              <a:t>rail</a:t>
            </a:r>
            <a:r>
              <a:rPr lang="de-AT" dirty="0"/>
              <a:t> in the low distance ranges. In single wagon traffic of conventional freight </a:t>
            </a:r>
            <a:r>
              <a:rPr lang="de-AT" dirty="0" err="1"/>
              <a:t>traffic</a:t>
            </a:r>
            <a:r>
              <a:rPr lang="de-AT" dirty="0"/>
              <a:t> (</a:t>
            </a:r>
            <a:r>
              <a:rPr lang="de-AT" dirty="0" err="1"/>
              <a:t>for</a:t>
            </a:r>
            <a:r>
              <a:rPr lang="de-AT" dirty="0"/>
              <a:t> </a:t>
            </a:r>
            <a:r>
              <a:rPr lang="de-AT" dirty="0" err="1"/>
              <a:t>domestic</a:t>
            </a:r>
            <a:r>
              <a:rPr lang="de-AT" dirty="0"/>
              <a:t> journeys), the </a:t>
            </a:r>
            <a:r>
              <a:rPr lang="de-AT" dirty="0" err="1"/>
              <a:t>truck</a:t>
            </a:r>
            <a:r>
              <a:rPr lang="de-AT" dirty="0"/>
              <a:t> </a:t>
            </a:r>
            <a:r>
              <a:rPr lang="de-AT" dirty="0" err="1"/>
              <a:t>causes</a:t>
            </a:r>
            <a:r>
              <a:rPr lang="de-AT" dirty="0"/>
              <a:t> lower </a:t>
            </a:r>
            <a:r>
              <a:rPr lang="de-AT" dirty="0" err="1"/>
              <a:t>costs</a:t>
            </a:r>
            <a:r>
              <a:rPr lang="de-AT" dirty="0"/>
              <a:t> </a:t>
            </a:r>
            <a:r>
              <a:rPr lang="de-AT" dirty="0" err="1"/>
              <a:t>than</a:t>
            </a:r>
            <a:r>
              <a:rPr lang="de-AT" dirty="0"/>
              <a:t> </a:t>
            </a:r>
            <a:r>
              <a:rPr lang="de-AT" dirty="0" err="1"/>
              <a:t>rail</a:t>
            </a:r>
            <a:r>
              <a:rPr lang="de-AT" dirty="0"/>
              <a:t> in distance ranges up to 150 km. </a:t>
            </a:r>
            <a:r>
              <a:rPr lang="de-AT" dirty="0" err="1"/>
              <a:t>From</a:t>
            </a:r>
            <a:r>
              <a:rPr lang="de-AT" dirty="0"/>
              <a:t> </a:t>
            </a:r>
            <a:r>
              <a:rPr lang="de-AT" dirty="0" err="1"/>
              <a:t>distances</a:t>
            </a:r>
            <a:r>
              <a:rPr lang="de-AT" dirty="0"/>
              <a:t> </a:t>
            </a:r>
            <a:r>
              <a:rPr lang="de-AT" dirty="0" err="1"/>
              <a:t>of</a:t>
            </a:r>
            <a:r>
              <a:rPr lang="de-AT" dirty="0"/>
              <a:t> 150 km the cost advantage of the </a:t>
            </a:r>
            <a:r>
              <a:rPr lang="de-AT" dirty="0" err="1"/>
              <a:t>truck</a:t>
            </a:r>
            <a:r>
              <a:rPr lang="de-AT" dirty="0"/>
              <a:t> </a:t>
            </a:r>
            <a:r>
              <a:rPr lang="de-AT" dirty="0" err="1"/>
              <a:t>shrinks</a:t>
            </a:r>
            <a:r>
              <a:rPr lang="de-AT" dirty="0"/>
              <a:t> and </a:t>
            </a:r>
            <a:r>
              <a:rPr lang="de-AT" dirty="0" err="1"/>
              <a:t>disappears</a:t>
            </a:r>
            <a:r>
              <a:rPr lang="de-AT" dirty="0"/>
              <a:t> for </a:t>
            </a:r>
            <a:r>
              <a:rPr lang="de-AT" dirty="0" err="1"/>
              <a:t>distances</a:t>
            </a:r>
            <a:r>
              <a:rPr lang="de-AT" dirty="0"/>
              <a:t> </a:t>
            </a:r>
            <a:r>
              <a:rPr lang="de-AT" dirty="0" err="1"/>
              <a:t>from</a:t>
            </a:r>
            <a:r>
              <a:rPr lang="de-AT" dirty="0"/>
              <a:t> 250 km. </a:t>
            </a:r>
          </a:p>
          <a:p>
            <a:r>
              <a:rPr lang="de-AT" dirty="0" err="1"/>
              <a:t>Economica</a:t>
            </a:r>
            <a:r>
              <a:rPr lang="de-AT" dirty="0"/>
              <a:t> (2013), p. 6</a:t>
            </a:r>
          </a:p>
        </p:txBody>
      </p:sp>
      <p:sp>
        <p:nvSpPr>
          <p:cNvPr id="4" name="Foliennummernplatzhalter 3"/>
          <p:cNvSpPr>
            <a:spLocks noGrp="1"/>
          </p:cNvSpPr>
          <p:nvPr>
            <p:ph type="sldNum" sz="quarter" idx="10"/>
          </p:nvPr>
        </p:nvSpPr>
        <p:spPr/>
        <p:txBody>
          <a:bodyPr/>
          <a:lstStyle/>
          <a:p>
            <a:fld id="{CA9937D2-6117-4881-B88D-D373CF5AE833}" type="slidenum">
              <a:rPr lang="de-AT" smtClean="0"/>
              <a:t>22</a:t>
            </a:fld>
            <a:endParaRPr lang="de-AT" dirty="0"/>
          </a:p>
        </p:txBody>
      </p:sp>
    </p:spTree>
    <p:extLst>
      <p:ext uri="{BB962C8B-B14F-4D97-AF65-F5344CB8AC3E}">
        <p14:creationId xmlns:p14="http://schemas.microsoft.com/office/powerpoint/2010/main" val="75527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Cf. Clausen / Geiger (2013), p. 169 ff.</a:t>
            </a:r>
            <a:endParaRPr lang="de-AT" dirty="0"/>
          </a:p>
          <a:p>
            <a:endParaRPr lang="de-AT" dirty="0"/>
          </a:p>
          <a:p>
            <a:r>
              <a:rPr lang="de-AT" dirty="0"/>
              <a:t>This type(s) of </a:t>
            </a:r>
            <a:r>
              <a:rPr lang="de-AT" dirty="0" err="1"/>
              <a:t>production</a:t>
            </a:r>
            <a:r>
              <a:rPr lang="de-AT" dirty="0"/>
              <a:t> is very similar to general cargo road haulage</a:t>
            </a:r>
            <a:r>
              <a:rPr lang="de-AT" baseline="0" dirty="0"/>
              <a:t>. By bundling the individual wagons, a better utilisation of the trains and thus a reduction in transport costs can be achieved. On the other hand, however, there are higher costs due to the provision of train formation facilities, shunting facilities and </a:t>
            </a:r>
            <a:r>
              <a:rPr lang="de-AT" baseline="0" dirty="0" err="1"/>
              <a:t>shunting</a:t>
            </a:r>
            <a:r>
              <a:rPr lang="de-AT" baseline="0" dirty="0"/>
              <a:t> </a:t>
            </a:r>
            <a:r>
              <a:rPr lang="de-AT" baseline="0" dirty="0" err="1"/>
              <a:t>staff</a:t>
            </a:r>
            <a:r>
              <a:rPr lang="de-AT" baseline="0" dirty="0"/>
              <a:t>. Due to the increased shunting effort, there are significantly </a:t>
            </a:r>
            <a:r>
              <a:rPr lang="de-AT" baseline="0" dirty="0" err="1"/>
              <a:t>longer</a:t>
            </a:r>
            <a:r>
              <a:rPr lang="de-AT" baseline="0" dirty="0"/>
              <a:t> </a:t>
            </a:r>
            <a:r>
              <a:rPr lang="de-AT" baseline="0" dirty="0" err="1"/>
              <a:t>transport</a:t>
            </a:r>
            <a:r>
              <a:rPr lang="de-AT" baseline="0" dirty="0"/>
              <a:t> and waiting times in the train formation facilities compared to block train traffic.</a:t>
            </a:r>
            <a:endParaRPr lang="de-AT" dirty="0"/>
          </a:p>
          <a:p>
            <a:r>
              <a:rPr lang="de-AT" baseline="0" dirty="0"/>
              <a:t>Cf. Clausen / Geiger (2013), p. 170</a:t>
            </a:r>
            <a:endParaRPr lang="de-AT" dirty="0"/>
          </a:p>
          <a:p>
            <a:endParaRPr lang="de-AT" dirty="0"/>
          </a:p>
          <a:p>
            <a:r>
              <a:rPr lang="de-AT" dirty="0"/>
              <a:t>Images: Rail Cargo (2017), online;</a:t>
            </a:r>
            <a:r>
              <a:rPr lang="de-AT" baseline="0" dirty="0"/>
              <a:t> IHO (2017), online.</a:t>
            </a:r>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23</a:t>
            </a:fld>
            <a:endParaRPr lang="de-AT" dirty="0"/>
          </a:p>
        </p:txBody>
      </p:sp>
    </p:spTree>
    <p:extLst>
      <p:ext uri="{BB962C8B-B14F-4D97-AF65-F5344CB8AC3E}">
        <p14:creationId xmlns:p14="http://schemas.microsoft.com/office/powerpoint/2010/main" val="1629519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CA9937D2-6117-4881-B88D-D373CF5AE833}" type="slidenum">
              <a:rPr lang="de-AT" smtClean="0"/>
              <a:t>4</a:t>
            </a:fld>
            <a:endParaRPr lang="de-AT" dirty="0"/>
          </a:p>
        </p:txBody>
      </p:sp>
    </p:spTree>
    <p:extLst>
      <p:ext uri="{BB962C8B-B14F-4D97-AF65-F5344CB8AC3E}">
        <p14:creationId xmlns:p14="http://schemas.microsoft.com/office/powerpoint/2010/main" val="2880455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Combined transport is characterised by transport chains in which standardised loading units, such as containers, swap bodies, lorries or their trailers, are transported successively on different modes of transport. When changing modes of transport in terminals, only the loading units are handled, i.e. the</a:t>
            </a:r>
            <a:r>
              <a:rPr lang="de-AT" baseline="0" dirty="0"/>
              <a:t> goods remain in the same transport container during the entire transport.</a:t>
            </a:r>
          </a:p>
          <a:p>
            <a:r>
              <a:rPr lang="de-AT" dirty="0"/>
              <a:t>The loading units (e.g. containers,</a:t>
            </a:r>
            <a:r>
              <a:rPr lang="de-AT" baseline="0" dirty="0"/>
              <a:t> swap bodies) are</a:t>
            </a:r>
            <a:r>
              <a:rPr lang="de-AT" dirty="0"/>
              <a:t> usually transported individually between the place of dispatch and the point of transshipment (pre-carriage) or point of transshipment and point of receipt (post-carriage). The main leg is the distance between the transshipment points (e.g. transshipment terminal).</a:t>
            </a:r>
          </a:p>
          <a:p>
            <a:r>
              <a:rPr lang="de-AT" dirty="0" err="1"/>
              <a:t>Another</a:t>
            </a:r>
            <a:r>
              <a:rPr lang="de-AT" dirty="0"/>
              <a:t> characteristic of combined transport is that the main leg is covered by an environmentally friendly means of transport, e.g. by</a:t>
            </a:r>
            <a:r>
              <a:rPr lang="de-AT" baseline="0" dirty="0"/>
              <a:t> rail, but also by inland waterway or sea, </a:t>
            </a:r>
            <a:r>
              <a:rPr lang="de-AT" baseline="0" dirty="0" err="1"/>
              <a:t>while</a:t>
            </a:r>
            <a:r>
              <a:rPr lang="de-AT" baseline="0" dirty="0"/>
              <a:t>  pre- and post-carriage by road is kept as short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See Kummer (2010), p. 57; </a:t>
            </a:r>
            <a:r>
              <a:rPr lang="de-DE" baseline="0" dirty="0"/>
              <a:t>Becker (2014), p. 39f; </a:t>
            </a:r>
            <a:r>
              <a:rPr lang="de-AT" sz="1200" baseline="0" dirty="0"/>
              <a:t>Forschungsinformationss</a:t>
            </a:r>
            <a:r>
              <a:rPr lang="de-AT" sz="1200" dirty="0"/>
              <a:t>ystem (2016b), online.</a:t>
            </a:r>
            <a:endParaRPr lang="de-AT" dirty="0"/>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Image sources: </a:t>
            </a:r>
            <a:r>
              <a:rPr lang="de-AT" dirty="0" err="1"/>
              <a:t>Rail</a:t>
            </a:r>
            <a:r>
              <a:rPr lang="de-AT" dirty="0"/>
              <a:t> Cargo (2017), online;</a:t>
            </a:r>
            <a:r>
              <a:rPr lang="de-AT" baseline="0" dirty="0"/>
              <a:t> Verkehrsrundschau (2013), online; </a:t>
            </a:r>
            <a:r>
              <a:rPr lang="de-AT" sz="1200" dirty="0"/>
              <a:t>Verkehrsrundschau.de (2014), online.</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t>Verkehrsrundschau.de (2015), online.</a:t>
            </a:r>
            <a:endParaRPr lang="de-AT" dirty="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24</a:t>
            </a:fld>
            <a:endParaRPr lang="de-AT" dirty="0"/>
          </a:p>
        </p:txBody>
      </p:sp>
    </p:spTree>
    <p:extLst>
      <p:ext uri="{BB962C8B-B14F-4D97-AF65-F5344CB8AC3E}">
        <p14:creationId xmlns:p14="http://schemas.microsoft.com/office/powerpoint/2010/main" val="376291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25</a:t>
            </a:fld>
            <a:endParaRPr lang="de-AT" dirty="0"/>
          </a:p>
        </p:txBody>
      </p:sp>
    </p:spTree>
    <p:extLst>
      <p:ext uri="{BB962C8B-B14F-4D97-AF65-F5344CB8AC3E}">
        <p14:creationId xmlns:p14="http://schemas.microsoft.com/office/powerpoint/2010/main" val="4213553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26</a:t>
            </a:fld>
            <a:endParaRPr lang="de-AT" dirty="0"/>
          </a:p>
        </p:txBody>
      </p:sp>
    </p:spTree>
    <p:extLst>
      <p:ext uri="{BB962C8B-B14F-4D97-AF65-F5344CB8AC3E}">
        <p14:creationId xmlns:p14="http://schemas.microsoft.com/office/powerpoint/2010/main" val="211393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A9937D2-6117-4881-B88D-D373CF5AE833}" type="slidenum">
              <a:rPr lang="de-AT" smtClean="0"/>
              <a:t>27</a:t>
            </a:fld>
            <a:endParaRPr lang="de-AT" dirty="0"/>
          </a:p>
        </p:txBody>
      </p:sp>
    </p:spTree>
    <p:extLst>
      <p:ext uri="{BB962C8B-B14F-4D97-AF65-F5344CB8AC3E}">
        <p14:creationId xmlns:p14="http://schemas.microsoft.com/office/powerpoint/2010/main" val="3939332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a:p>
            <a:r>
              <a:rPr lang="de-AT" sz="1200" b="1" kern="1200" dirty="0">
                <a:solidFill>
                  <a:schemeClr val="tx1"/>
                </a:solidFill>
                <a:effectLst/>
                <a:latin typeface="+mn-lt"/>
                <a:ea typeface="+mn-ea"/>
                <a:cs typeface="+mn-cs"/>
              </a:rPr>
              <a:t>Strengths:</a:t>
            </a:r>
            <a:endParaRPr lang="de-AT" sz="1200" kern="1200" dirty="0">
              <a:solidFill>
                <a:schemeClr val="tx1"/>
              </a:solidFill>
              <a:effectLst/>
              <a:latin typeface="+mn-lt"/>
              <a:ea typeface="+mn-ea"/>
              <a:cs typeface="+mn-cs"/>
            </a:endParaRPr>
          </a:p>
          <a:p>
            <a:r>
              <a:rPr lang="de-AT" sz="1200" b="1" kern="1200" dirty="0">
                <a:solidFill>
                  <a:schemeClr val="tx1"/>
                </a:solidFill>
                <a:effectLst/>
                <a:latin typeface="+mn-lt"/>
                <a:ea typeface="+mn-ea"/>
                <a:cs typeface="+mn-cs"/>
              </a:rPr>
              <a:t>High mass efficiency:</a:t>
            </a:r>
            <a:br>
              <a:rPr lang="de-AT" sz="1200"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This means that a relatively high volume of people or goods can be transported per </a:t>
            </a:r>
            <a:r>
              <a:rPr lang="de-AT" sz="1200" kern="1200" dirty="0" err="1">
                <a:solidFill>
                  <a:schemeClr val="tx1"/>
                </a:solidFill>
                <a:effectLst/>
                <a:latin typeface="+mn-lt"/>
                <a:ea typeface="+mn-ea"/>
                <a:cs typeface="+mn-cs"/>
              </a:rPr>
              <a:t>transport</a:t>
            </a:r>
            <a:r>
              <a:rPr lang="de-AT" sz="1200" kern="1200" dirty="0">
                <a:solidFill>
                  <a:schemeClr val="tx1"/>
                </a:solidFill>
                <a:effectLst/>
                <a:latin typeface="+mn-lt"/>
                <a:ea typeface="+mn-ea"/>
                <a:cs typeface="+mn-cs"/>
              </a:rPr>
              <a:t> transaction.</a:t>
            </a:r>
          </a:p>
          <a:p>
            <a:r>
              <a:rPr lang="de-AT" sz="1200" b="1" kern="1200" dirty="0">
                <a:solidFill>
                  <a:schemeClr val="tx1"/>
                </a:solidFill>
                <a:effectLst/>
                <a:latin typeface="+mn-lt"/>
                <a:ea typeface="+mn-ea"/>
                <a:cs typeface="+mn-cs"/>
              </a:rPr>
              <a:t>High safety and reliability:</a:t>
            </a:r>
            <a:br>
              <a:rPr lang="de-AT" sz="1200"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Rail is considered a safe mode of transport as serious accidents are rare.</a:t>
            </a:r>
          </a:p>
          <a:p>
            <a:r>
              <a:rPr lang="de-AT" sz="1200" b="1" kern="1200" dirty="0">
                <a:solidFill>
                  <a:schemeClr val="tx1"/>
                </a:solidFill>
                <a:effectLst/>
                <a:latin typeface="+mn-lt"/>
                <a:ea typeface="+mn-ea"/>
                <a:cs typeface="+mn-cs"/>
              </a:rPr>
              <a:t>Low unit costs:</a:t>
            </a:r>
            <a:br>
              <a:rPr lang="de-AT" sz="1200" b="1"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Low costs per transported unit.</a:t>
            </a:r>
          </a:p>
          <a:p>
            <a:r>
              <a:rPr lang="de-AT" sz="1200" b="1" kern="1200" dirty="0">
                <a:solidFill>
                  <a:schemeClr val="tx1"/>
                </a:solidFill>
                <a:effectLst/>
                <a:latin typeface="+mn-lt"/>
                <a:ea typeface="+mn-ea"/>
                <a:cs typeface="+mn-cs"/>
              </a:rPr>
              <a:t>Suitability for automation:</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There are already a number of driverless rail vehicles (e.g. the Dubai Metro).</a:t>
            </a:r>
          </a:p>
          <a:p>
            <a:r>
              <a:rPr lang="de-AT"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a:solidFill>
                  <a:schemeClr val="tx1"/>
                </a:solidFill>
                <a:effectLst/>
                <a:latin typeface="+mn-lt"/>
                <a:ea typeface="+mn-ea"/>
                <a:cs typeface="+mn-cs"/>
              </a:rPr>
              <a:t>Weaknesses</a:t>
            </a:r>
            <a:r>
              <a:rPr lang="de-AT" sz="1200" b="0" kern="120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a:p>
            <a:r>
              <a:rPr lang="de-AT" sz="1200" b="1" kern="1200" dirty="0">
                <a:solidFill>
                  <a:schemeClr val="tx1"/>
                </a:solidFill>
                <a:effectLst/>
                <a:latin typeface="+mn-lt"/>
                <a:ea typeface="+mn-ea"/>
                <a:cs typeface="+mn-cs"/>
              </a:rPr>
              <a:t>High proportion of fixed costs:</a:t>
            </a:r>
            <a:br>
              <a:rPr lang="de-AT" sz="1200" b="1"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Fixed costs remain constant, regardless of how much is produced. Variable costs increase with </a:t>
            </a:r>
            <a:r>
              <a:rPr lang="de-AT" sz="1200" kern="1200" dirty="0" err="1">
                <a:solidFill>
                  <a:schemeClr val="tx1"/>
                </a:solidFill>
                <a:effectLst/>
                <a:latin typeface="+mn-lt"/>
                <a:ea typeface="+mn-ea"/>
                <a:cs typeface="+mn-cs"/>
              </a:rPr>
              <a:t>production</a:t>
            </a:r>
            <a:r>
              <a:rPr lang="de-AT" sz="1200" kern="1200" dirty="0">
                <a:solidFill>
                  <a:schemeClr val="tx1"/>
                </a:solidFill>
                <a:effectLst/>
                <a:latin typeface="+mn-lt"/>
                <a:ea typeface="+mn-ea"/>
                <a:cs typeface="+mn-cs"/>
              </a:rPr>
              <a:t>. The higher the share of fixed costs, the more a company is forced to increase its capacity utilisation. </a:t>
            </a:r>
          </a:p>
          <a:p>
            <a:r>
              <a:rPr lang="de-AT" sz="1200" b="1" kern="1200" dirty="0">
                <a:solidFill>
                  <a:schemeClr val="tx1"/>
                </a:solidFill>
                <a:effectLst/>
                <a:latin typeface="+mn-lt"/>
                <a:ea typeface="+mn-ea"/>
                <a:cs typeface="+mn-cs"/>
              </a:rPr>
              <a:t>Terminal to terminal </a:t>
            </a:r>
            <a:r>
              <a:rPr lang="de-AT" sz="1200" b="1" kern="1200" dirty="0" err="1">
                <a:solidFill>
                  <a:schemeClr val="tx1"/>
                </a:solidFill>
                <a:effectLst/>
                <a:latin typeface="+mn-lt"/>
                <a:ea typeface="+mn-ea"/>
                <a:cs typeface="+mn-cs"/>
              </a:rPr>
              <a:t>transport</a:t>
            </a:r>
            <a:r>
              <a:rPr lang="de-AT" sz="1200" b="1" kern="1200" dirty="0">
                <a:solidFill>
                  <a:schemeClr val="tx1"/>
                </a:solidFill>
                <a:effectLst/>
                <a:latin typeface="+mn-lt"/>
                <a:ea typeface="+mn-ea"/>
                <a:cs typeface="+mn-cs"/>
              </a:rPr>
              <a:t>:</a:t>
            </a:r>
            <a:br>
              <a:rPr lang="de-AT" sz="1200" b="1"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If there is no direct connection between the customer and the railways, other modes of transport (essentially road transport) must be used in the pre- and post-carriage.</a:t>
            </a:r>
          </a:p>
          <a:p>
            <a:r>
              <a:rPr lang="de-AT" sz="1200" b="1" kern="1200" dirty="0">
                <a:solidFill>
                  <a:schemeClr val="tx1"/>
                </a:solidFill>
                <a:effectLst/>
                <a:latin typeface="+mn-lt"/>
                <a:ea typeface="+mn-ea"/>
                <a:cs typeface="+mn-cs"/>
              </a:rPr>
              <a:t>Relatively low flexibility:</a:t>
            </a:r>
            <a:br>
              <a:rPr lang="de-AT" sz="1200" b="1"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Destinations and times are very often linked to a timetable, and it is not possible to change routes. Furthermore, due to the high cost and time involved in building and maintaining the infrastructure, it is only possible to adapt slowly to changing economic conditions.</a:t>
            </a:r>
          </a:p>
          <a:p>
            <a:r>
              <a:rPr lang="de-AT"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Source:</a:t>
            </a:r>
            <a:r>
              <a:rPr lang="de-AT" b="0" baseline="0" dirty="0"/>
              <a:t> Cf. </a:t>
            </a:r>
            <a:r>
              <a:rPr lang="de-AT" baseline="0" dirty="0"/>
              <a:t>Kummer (2010) p. 89 f.</a:t>
            </a:r>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5</a:t>
            </a:fld>
            <a:endParaRPr lang="de-AT" dirty="0"/>
          </a:p>
        </p:txBody>
      </p:sp>
    </p:spTree>
    <p:extLst>
      <p:ext uri="{BB962C8B-B14F-4D97-AF65-F5344CB8AC3E}">
        <p14:creationId xmlns:p14="http://schemas.microsoft.com/office/powerpoint/2010/main" val="27497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a:t>In comparison to road transport, rail has a higher mass efficiency (thus a corresponding suitability for heavy or voluminous transport objects) not least due to its larger dimensions, as well as higher requirements in connection with safety agendas. Road transport, on the other hand, scores with its door-to-door service for its customers. Like inland navigation, rail transport can only offer terminal-to-terminal transport. Only very few customers have a direct rail or waterway connection. This in turn necessitates the use of road traffic to overcome the first and last mile and means less flexibility for the customer and the operator of the respective means of transport. One of the topics often discussed in connection with inland navigation is transport time. A large number of companies do not generally rely on inland navigation due </a:t>
            </a:r>
            <a:r>
              <a:rPr lang="de-AT" b="0" dirty="0" err="1"/>
              <a:t>to</a:t>
            </a:r>
            <a:r>
              <a:rPr lang="de-AT" b="0" dirty="0"/>
              <a:t> its longer </a:t>
            </a:r>
            <a:r>
              <a:rPr lang="de-AT" b="0" dirty="0" err="1"/>
              <a:t>running</a:t>
            </a:r>
            <a:r>
              <a:rPr lang="de-AT" b="0" dirty="0"/>
              <a:t> </a:t>
            </a:r>
            <a:r>
              <a:rPr lang="de-AT" b="0" dirty="0" err="1"/>
              <a:t>or</a:t>
            </a:r>
            <a:r>
              <a:rPr lang="de-AT" b="0" dirty="0"/>
              <a:t> </a:t>
            </a:r>
            <a:r>
              <a:rPr lang="de-AT" b="0" dirty="0" err="1"/>
              <a:t>transport</a:t>
            </a:r>
            <a:r>
              <a:rPr lang="de-AT" b="0" dirty="0"/>
              <a:t> time and its higher packaging requirements. The high demands </a:t>
            </a:r>
            <a:r>
              <a:rPr lang="de-AT" b="0" dirty="0" err="1"/>
              <a:t>placed</a:t>
            </a:r>
            <a:r>
              <a:rPr lang="de-AT" b="0" dirty="0"/>
              <a:t> on packaging in particular are of great importance for the protection </a:t>
            </a:r>
            <a:r>
              <a:rPr lang="de-AT" b="0" dirty="0" err="1"/>
              <a:t>of</a:t>
            </a:r>
            <a:r>
              <a:rPr lang="de-AT" b="0" dirty="0"/>
              <a:t> </a:t>
            </a:r>
            <a:r>
              <a:rPr lang="de-AT" b="0" dirty="0" err="1"/>
              <a:t>the</a:t>
            </a:r>
            <a:r>
              <a:rPr lang="de-AT" b="0" dirty="0"/>
              <a:t> </a:t>
            </a:r>
            <a:r>
              <a:rPr lang="de-AT" b="0" dirty="0" err="1"/>
              <a:t>transported</a:t>
            </a:r>
            <a:r>
              <a:rPr lang="de-AT" b="0" dirty="0"/>
              <a:t> </a:t>
            </a:r>
            <a:r>
              <a:rPr lang="de-AT" b="0" dirty="0" err="1"/>
              <a:t>object</a:t>
            </a:r>
            <a:r>
              <a:rPr lang="de-AT" b="0" dirty="0"/>
              <a:t> due to existing weather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Source:</a:t>
            </a:r>
            <a:r>
              <a:rPr lang="de-AT" b="0" baseline="0" dirty="0"/>
              <a:t> Cf. </a:t>
            </a:r>
            <a:r>
              <a:rPr lang="de-AT" baseline="0" dirty="0"/>
              <a:t>Kummer (2010) pp. 86f; Cf. Kummer (2010) pp. 109.</a:t>
            </a:r>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6</a:t>
            </a:fld>
            <a:endParaRPr lang="de-AT" dirty="0"/>
          </a:p>
        </p:txBody>
      </p:sp>
    </p:spTree>
    <p:extLst>
      <p:ext uri="{BB962C8B-B14F-4D97-AF65-F5344CB8AC3E}">
        <p14:creationId xmlns:p14="http://schemas.microsoft.com/office/powerpoint/2010/main" val="25933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AT" sz="1200" dirty="0"/>
              <a:t>As of 31.12.2015, the rail network operated by ÖBB-Infrastruktur AG comprises a total of 4846 line kilometres, of </a:t>
            </a:r>
            <a:r>
              <a:rPr lang="de-AT" sz="1200" dirty="0" err="1"/>
              <a:t>which</a:t>
            </a:r>
            <a:r>
              <a:rPr lang="de-AT" sz="1200" dirty="0"/>
              <a:t> 3517 km are spanned by overhead electrical lines, and 1095 traffic </a:t>
            </a:r>
            <a:r>
              <a:rPr lang="de-AT" sz="1200" dirty="0" err="1"/>
              <a:t>stations</a:t>
            </a:r>
            <a:r>
              <a:rPr lang="de-AT" sz="1200" dirty="0"/>
              <a:t>. The route network also includes 290 electronic signal boxes, 246 tunnels and galleries, approx. 6327 bridges and viaducts and approx. 3398 railway crossings.</a:t>
            </a:r>
          </a:p>
          <a:p>
            <a:pPr algn="l"/>
            <a:r>
              <a:rPr lang="de-AT" sz="1200" dirty="0"/>
              <a:t>Source:</a:t>
            </a:r>
            <a:r>
              <a:rPr lang="de-AT" sz="1200" baseline="0" dirty="0"/>
              <a:t> Cf. ÖBB </a:t>
            </a:r>
            <a:r>
              <a:rPr lang="de-AT" sz="1200" baseline="0" dirty="0" err="1"/>
              <a:t>Infra</a:t>
            </a:r>
            <a:r>
              <a:rPr lang="de-AT" sz="1200" baseline="0" dirty="0"/>
              <a:t> (2017), online.</a:t>
            </a:r>
            <a:endParaRPr lang="de-DE" sz="1200" dirty="0"/>
          </a:p>
          <a:p>
            <a:pPr algn="l"/>
            <a:endParaRPr lang="de-DE" sz="1200" dirty="0"/>
          </a:p>
          <a:p>
            <a:pPr algn="l"/>
            <a:r>
              <a:rPr lang="de-DE" sz="1200" dirty="0"/>
              <a:t>All important information about the railway infrastructure in Austria:</a:t>
            </a:r>
          </a:p>
          <a:p>
            <a:pPr algn="l"/>
            <a:r>
              <a:rPr lang="de-DE" sz="1200" dirty="0"/>
              <a:t>http://www.oebb.at/infrastruktur/de/2_0_The_Company/Data_and_Facts/_DMS_Files/_Figures_Data_Facts.jsp</a:t>
            </a:r>
          </a:p>
        </p:txBody>
      </p:sp>
      <p:sp>
        <p:nvSpPr>
          <p:cNvPr id="4" name="Foliennummernplatzhalter 3"/>
          <p:cNvSpPr>
            <a:spLocks noGrp="1"/>
          </p:cNvSpPr>
          <p:nvPr>
            <p:ph type="sldNum" sz="quarter" idx="10"/>
          </p:nvPr>
        </p:nvSpPr>
        <p:spPr/>
        <p:txBody>
          <a:bodyPr/>
          <a:lstStyle/>
          <a:p>
            <a:fld id="{CA9937D2-6117-4881-B88D-D373CF5AE833}" type="slidenum">
              <a:rPr lang="de-AT" smtClean="0"/>
              <a:t>7</a:t>
            </a:fld>
            <a:endParaRPr lang="de-AT" dirty="0"/>
          </a:p>
        </p:txBody>
      </p:sp>
    </p:spTree>
    <p:extLst>
      <p:ext uri="{BB962C8B-B14F-4D97-AF65-F5344CB8AC3E}">
        <p14:creationId xmlns:p14="http://schemas.microsoft.com/office/powerpoint/2010/main" val="16385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GB" sz="1200" noProof="0" dirty="0"/>
              <a:t>Comprehensive</a:t>
            </a:r>
            <a:r>
              <a:rPr lang="de-DE" sz="1200" dirty="0"/>
              <a:t> </a:t>
            </a:r>
            <a:r>
              <a:rPr lang="de-DE" sz="1200" dirty="0" err="1"/>
              <a:t>information</a:t>
            </a:r>
            <a:r>
              <a:rPr lang="de-DE" sz="1200" dirty="0"/>
              <a:t> on railway infrastructure in Austria:</a:t>
            </a:r>
          </a:p>
          <a:p>
            <a:pPr algn="l"/>
            <a:r>
              <a:rPr lang="de-DE" sz="1200" dirty="0"/>
              <a:t>http://www.oebb.at/infrastruktur/de/2_0_The_Company/Data_and_Facts/_DMS_Files/_Figures_Data_Facts.jsp</a:t>
            </a:r>
          </a:p>
        </p:txBody>
      </p:sp>
      <p:sp>
        <p:nvSpPr>
          <p:cNvPr id="4" name="Foliennummernplatzhalter 3"/>
          <p:cNvSpPr>
            <a:spLocks noGrp="1"/>
          </p:cNvSpPr>
          <p:nvPr>
            <p:ph type="sldNum" sz="quarter" idx="10"/>
          </p:nvPr>
        </p:nvSpPr>
        <p:spPr/>
        <p:txBody>
          <a:bodyPr/>
          <a:lstStyle/>
          <a:p>
            <a:fld id="{CA9937D2-6117-4881-B88D-D373CF5AE833}" type="slidenum">
              <a:rPr lang="de-AT" smtClean="0"/>
              <a:t>8</a:t>
            </a:fld>
            <a:endParaRPr lang="de-AT" dirty="0"/>
          </a:p>
        </p:txBody>
      </p:sp>
    </p:spTree>
    <p:extLst>
      <p:ext uri="{BB962C8B-B14F-4D97-AF65-F5344CB8AC3E}">
        <p14:creationId xmlns:p14="http://schemas.microsoft.com/office/powerpoint/2010/main" val="295196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Track gauge is defined as the distance between the inner edges of the rails. Since the invention of the railway, the so-called standard gauge (1435 millimetres) has spread from England and established itself in most European countries and countries all </a:t>
            </a:r>
            <a:r>
              <a:rPr lang="de-AT" dirty="0" err="1"/>
              <a:t>over</a:t>
            </a:r>
            <a:r>
              <a:rPr lang="de-AT" dirty="0"/>
              <a:t> </a:t>
            </a:r>
            <a:r>
              <a:rPr lang="de-AT" dirty="0" err="1"/>
              <a:t>the</a:t>
            </a:r>
            <a:r>
              <a:rPr lang="de-AT" dirty="0"/>
              <a:t> </a:t>
            </a:r>
            <a:r>
              <a:rPr lang="de-AT" dirty="0" err="1"/>
              <a:t>world</a:t>
            </a:r>
            <a:r>
              <a:rPr lang="de-AT" dirty="0"/>
              <a:t>. It was defined as the "European standard gauge".</a:t>
            </a:r>
          </a:p>
          <a:p>
            <a:r>
              <a:rPr lang="de-AT" dirty="0"/>
              <a:t>However, there are also deviations from the standard gauge:</a:t>
            </a:r>
          </a:p>
          <a:p>
            <a:pPr marL="171450" indent="-171450">
              <a:buFont typeface="Arial" panose="020B0604020202020204" pitchFamily="34" charset="0"/>
              <a:buChar char="•"/>
            </a:pPr>
            <a:r>
              <a:rPr lang="de-AT" dirty="0"/>
              <a:t>Narrow gauge: this</a:t>
            </a:r>
            <a:r>
              <a:rPr lang="de-AT" baseline="0" dirty="0"/>
              <a:t> is narrower and occurs in private, museum or factory railways and does not play a major role.</a:t>
            </a:r>
          </a:p>
          <a:p>
            <a:pPr marL="171450" indent="-171450">
              <a:buFont typeface="Arial" panose="020B0604020202020204" pitchFamily="34" charset="0"/>
              <a:buChar char="•"/>
            </a:pPr>
            <a:r>
              <a:rPr lang="de-AT" dirty="0"/>
              <a:t>Broad gauge:</a:t>
            </a:r>
            <a:r>
              <a:rPr lang="de-AT" baseline="0" dirty="0"/>
              <a:t> this is wider and occurs nationwide in different </a:t>
            </a:r>
            <a:r>
              <a:rPr lang="de-AT" baseline="0" dirty="0" err="1"/>
              <a:t>widths</a:t>
            </a:r>
            <a:r>
              <a:rPr lang="de-AT" baseline="0" dirty="0"/>
              <a:t> in individual countries, for example in Spain, Portugal, Finland and the states of the former Soviet Union.</a:t>
            </a:r>
          </a:p>
          <a:p>
            <a:pPr marL="0" indent="0">
              <a:buFont typeface="Arial" panose="020B0604020202020204" pitchFamily="34" charset="0"/>
              <a:buNone/>
            </a:pPr>
            <a:r>
              <a:rPr lang="de-AT" dirty="0"/>
              <a:t>The deviations from the normal gauge had different reasons:</a:t>
            </a:r>
            <a:r>
              <a:rPr lang="de-AT" baseline="0" dirty="0"/>
              <a:t> on the one hand, </a:t>
            </a:r>
            <a:r>
              <a:rPr lang="de-AT" dirty="0"/>
              <a:t>for military strategic reasons, a different gauge than in the neighbouring countries was deliberately chosen in order to make it more difficult for hostile supplies to be transported in the event of a military conflict. On the other hand, track gauges were based on different national measurement systems.</a:t>
            </a:r>
          </a:p>
          <a:p>
            <a:pPr marL="0" indent="0">
              <a:buFont typeface="Arial" panose="020B0604020202020204" pitchFamily="34" charset="0"/>
              <a:buNone/>
            </a:pPr>
            <a:r>
              <a:rPr lang="de-AT" dirty="0"/>
              <a:t>Source: Forschungsinformationssystem (2016a),</a:t>
            </a:r>
            <a:r>
              <a:rPr lang="de-AT" baseline="0" dirty="0"/>
              <a:t> online.</a:t>
            </a:r>
            <a:endParaRPr lang="de-DE" dirty="0"/>
          </a:p>
        </p:txBody>
      </p:sp>
      <p:sp>
        <p:nvSpPr>
          <p:cNvPr id="4" name="Foliennummernplatzhalter 3"/>
          <p:cNvSpPr>
            <a:spLocks noGrp="1"/>
          </p:cNvSpPr>
          <p:nvPr>
            <p:ph type="sldNum" sz="quarter" idx="10"/>
          </p:nvPr>
        </p:nvSpPr>
        <p:spPr/>
        <p:txBody>
          <a:bodyPr/>
          <a:lstStyle/>
          <a:p>
            <a:fld id="{CA9937D2-6117-4881-B88D-D373CF5AE833}" type="slidenum">
              <a:rPr lang="de-AT" smtClean="0"/>
              <a:t>9</a:t>
            </a:fld>
            <a:endParaRPr lang="de-AT" dirty="0"/>
          </a:p>
        </p:txBody>
      </p:sp>
    </p:spTree>
    <p:extLst>
      <p:ext uri="{BB962C8B-B14F-4D97-AF65-F5344CB8AC3E}">
        <p14:creationId xmlns:p14="http://schemas.microsoft.com/office/powerpoint/2010/main" val="14842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Freight </a:t>
            </a:r>
            <a:r>
              <a:rPr lang="de-AT" dirty="0" err="1"/>
              <a:t>stations</a:t>
            </a:r>
            <a:r>
              <a:rPr lang="de-AT" dirty="0"/>
              <a:t> are railway </a:t>
            </a:r>
            <a:r>
              <a:rPr lang="de-AT" dirty="0" err="1"/>
              <a:t>facilities</a:t>
            </a:r>
            <a:r>
              <a:rPr lang="de-AT" dirty="0"/>
              <a:t> </a:t>
            </a:r>
            <a:r>
              <a:rPr lang="de-AT" dirty="0" err="1"/>
              <a:t>where</a:t>
            </a:r>
            <a:endParaRPr lang="de-AT" dirty="0"/>
          </a:p>
          <a:p>
            <a:pPr marL="171450" indent="-171450">
              <a:buFont typeface="Arial" panose="020B0604020202020204" pitchFamily="34" charset="0"/>
              <a:buChar char="•"/>
            </a:pPr>
            <a:r>
              <a:rPr lang="de-AT" dirty="0"/>
              <a:t>goods</a:t>
            </a:r>
            <a:r>
              <a:rPr lang="de-AT" baseline="0" dirty="0"/>
              <a:t> are received or distributed</a:t>
            </a:r>
          </a:p>
          <a:p>
            <a:pPr marL="171450" indent="-171450">
              <a:buFont typeface="Arial" panose="020B0604020202020204" pitchFamily="34" charset="0"/>
              <a:buChar char="•"/>
            </a:pPr>
            <a:r>
              <a:rPr lang="de-AT" baseline="0" dirty="0"/>
              <a:t>goods are </a:t>
            </a:r>
            <a:r>
              <a:rPr lang="de-AT" baseline="0" dirty="0" err="1"/>
              <a:t>transhipped</a:t>
            </a:r>
            <a:r>
              <a:rPr lang="de-AT" baseline="0" dirty="0"/>
              <a:t> </a:t>
            </a:r>
            <a:r>
              <a:rPr lang="de-AT" baseline="0" dirty="0" err="1"/>
              <a:t>to</a:t>
            </a:r>
            <a:r>
              <a:rPr lang="de-AT" baseline="0" dirty="0"/>
              <a:t> rail</a:t>
            </a:r>
          </a:p>
          <a:p>
            <a:pPr marL="171450" indent="-171450">
              <a:buFont typeface="Arial" panose="020B0604020202020204" pitchFamily="34" charset="0"/>
              <a:buChar char="•"/>
            </a:pPr>
            <a:r>
              <a:rPr lang="de-AT" baseline="0" dirty="0"/>
              <a:t>goods are </a:t>
            </a:r>
            <a:r>
              <a:rPr lang="de-AT" baseline="0" dirty="0" err="1"/>
              <a:t>transhipped</a:t>
            </a:r>
            <a:r>
              <a:rPr lang="de-AT" baseline="0" dirty="0"/>
              <a:t> </a:t>
            </a:r>
            <a:r>
              <a:rPr lang="de-AT" baseline="0" dirty="0" err="1"/>
              <a:t>from</a:t>
            </a:r>
            <a:r>
              <a:rPr lang="de-AT" baseline="0" dirty="0"/>
              <a:t> rail</a:t>
            </a:r>
          </a:p>
          <a:p>
            <a:pPr marL="171450" indent="-171450">
              <a:buFont typeface="Arial" panose="020B0604020202020204" pitchFamily="34" charset="0"/>
              <a:buChar char="•"/>
            </a:pPr>
            <a:r>
              <a:rPr lang="de-AT" baseline="0" dirty="0"/>
              <a:t>freight wagons are handed over to siding tracks</a:t>
            </a:r>
          </a:p>
          <a:p>
            <a:pPr marL="171450" indent="-171450">
              <a:buFont typeface="Arial" panose="020B0604020202020204" pitchFamily="34" charset="0"/>
              <a:buChar char="•"/>
            </a:pPr>
            <a:r>
              <a:rPr lang="de-AT" baseline="0" dirty="0"/>
              <a:t>freight wagons are shunted</a:t>
            </a:r>
          </a:p>
          <a:p>
            <a:pPr marL="0" indent="0">
              <a:buFont typeface="Arial" panose="020B0604020202020204" pitchFamily="34" charset="0"/>
              <a:buNone/>
            </a:pPr>
            <a:r>
              <a:rPr lang="de-AT" baseline="0" dirty="0"/>
              <a:t>Cf. Kummer (2010), p. 149</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Images: Bahnbilder (2017), online; </a:t>
            </a:r>
            <a:r>
              <a:rPr lang="de-AT" baseline="0" dirty="0" err="1"/>
              <a:t>Vepas</a:t>
            </a:r>
            <a:r>
              <a:rPr lang="de-AT" baseline="0" dirty="0"/>
              <a:t> (2017), online; Port of Hamburg (2016), online.</a:t>
            </a:r>
            <a:endParaRPr lang="de-AT" dirty="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10</a:t>
            </a:fld>
            <a:endParaRPr lang="de-AT" dirty="0"/>
          </a:p>
        </p:txBody>
      </p:sp>
    </p:spTree>
    <p:extLst>
      <p:ext uri="{BB962C8B-B14F-4D97-AF65-F5344CB8AC3E}">
        <p14:creationId xmlns:p14="http://schemas.microsoft.com/office/powerpoint/2010/main" val="1545751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baseline="0" dirty="0"/>
              <a:t>Images: Abendblatt.de (2017), online; Hamburg-Maschen (2017), online.</a:t>
            </a:r>
            <a:endParaRPr lang="de-AT" dirty="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11</a:t>
            </a:fld>
            <a:endParaRPr lang="de-AT" dirty="0"/>
          </a:p>
        </p:txBody>
      </p:sp>
    </p:spTree>
    <p:extLst>
      <p:ext uri="{BB962C8B-B14F-4D97-AF65-F5344CB8AC3E}">
        <p14:creationId xmlns:p14="http://schemas.microsoft.com/office/powerpoint/2010/main" val="870905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Abgerundetes Rechteck 3"/>
          <p:cNvSpPr/>
          <p:nvPr userDrawn="1"/>
        </p:nvSpPr>
        <p:spPr>
          <a:xfrm>
            <a:off x="1259632" y="2132856"/>
            <a:ext cx="7056784" cy="2847493"/>
          </a:xfrm>
          <a:prstGeom prst="roundRect">
            <a:avLst>
              <a:gd name="adj" fmla="val 12659"/>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b="1" dirty="0">
              <a:solidFill>
                <a:schemeClr val="tx1"/>
              </a:solidFill>
              <a:latin typeface="Arial" pitchFamily="34" charset="0"/>
              <a:cs typeface="Arial" pitchFamily="34" charset="0"/>
            </a:endParaRPr>
          </a:p>
        </p:txBody>
      </p:sp>
      <p:sp>
        <p:nvSpPr>
          <p:cNvPr id="2" name="Titel 1"/>
          <p:cNvSpPr>
            <a:spLocks noGrp="1"/>
          </p:cNvSpPr>
          <p:nvPr>
            <p:ph type="ctrTitle"/>
          </p:nvPr>
        </p:nvSpPr>
        <p:spPr>
          <a:xfrm>
            <a:off x="1495636" y="2418696"/>
            <a:ext cx="6584776" cy="1470025"/>
          </a:xfrm>
        </p:spPr>
        <p:txBody>
          <a:bodyPr/>
          <a:lstStyle>
            <a:lvl1pPr algn="ctr">
              <a:defRPr sz="4000"/>
            </a:lvl1pPr>
          </a:lstStyle>
          <a:p>
            <a:r>
              <a:rPr lang="de-DE" dirty="0"/>
              <a:t>Titelmasterformat durch Klicken bearbeiten</a:t>
            </a:r>
            <a:endParaRPr lang="de-AT" dirty="0"/>
          </a:p>
        </p:txBody>
      </p:sp>
      <p:sp>
        <p:nvSpPr>
          <p:cNvPr id="3" name="Untertitel 2"/>
          <p:cNvSpPr>
            <a:spLocks noGrp="1"/>
          </p:cNvSpPr>
          <p:nvPr>
            <p:ph type="subTitle" idx="1"/>
          </p:nvPr>
        </p:nvSpPr>
        <p:spPr>
          <a:xfrm>
            <a:off x="1495636" y="3888721"/>
            <a:ext cx="6584776" cy="836423"/>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AT" dirty="0"/>
          </a:p>
        </p:txBody>
      </p:sp>
      <p:pic>
        <p:nvPicPr>
          <p:cNvPr id="5" name="Picture 2" descr="C:\Users\fhb156505\AppData\Local\Microsoft\Windows\Temporary Internet Files\Content.Outlook\OP60CCGT\RER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02775" y="620688"/>
            <a:ext cx="3654559" cy="11064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ieren 11">
            <a:extLst>
              <a:ext uri="{FF2B5EF4-FFF2-40B4-BE49-F238E27FC236}">
                <a16:creationId xmlns:a16="http://schemas.microsoft.com/office/drawing/2014/main" id="{5FBC6464-8CFD-4BCC-80C2-13C4229139DC}"/>
              </a:ext>
            </a:extLst>
          </p:cNvPr>
          <p:cNvGrpSpPr/>
          <p:nvPr userDrawn="1"/>
        </p:nvGrpSpPr>
        <p:grpSpPr>
          <a:xfrm>
            <a:off x="1241630" y="5543343"/>
            <a:ext cx="6864475" cy="1113270"/>
            <a:chOff x="1241630" y="5543343"/>
            <a:chExt cx="6864475" cy="1113270"/>
          </a:xfrm>
        </p:grpSpPr>
        <p:pic>
          <p:nvPicPr>
            <p:cNvPr id="13" name="Picture 9" descr="C:\Users\p41662\AppData\Local\Microsoft\Windows\Temporary Internet Files\Content.Outlook\VDWGJMU4\RZ-Logo-Logistikum-hoch-cmyk-2000x2000px.jpg">
              <a:extLst>
                <a:ext uri="{FF2B5EF4-FFF2-40B4-BE49-F238E27FC236}">
                  <a16:creationId xmlns:a16="http://schemas.microsoft.com/office/drawing/2014/main" id="{E32A1368-8656-4522-A2E2-EEC6DF862490}"/>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91813" y="5714043"/>
              <a:ext cx="1190253" cy="942570"/>
            </a:xfrm>
            <a:prstGeom prst="rect">
              <a:avLst/>
            </a:prstGeom>
            <a:noFill/>
          </p:spPr>
        </p:pic>
        <p:pic>
          <p:nvPicPr>
            <p:cNvPr id="14" name="Grafik 13">
              <a:extLst>
                <a:ext uri="{FF2B5EF4-FFF2-40B4-BE49-F238E27FC236}">
                  <a16:creationId xmlns:a16="http://schemas.microsoft.com/office/drawing/2014/main" id="{2151DE57-C740-4C8F-9223-E6D7CA5FDE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41630" y="5797011"/>
              <a:ext cx="1447661" cy="698702"/>
            </a:xfrm>
            <a:prstGeom prst="rect">
              <a:avLst/>
            </a:prstGeom>
          </p:spPr>
        </p:pic>
        <p:pic>
          <p:nvPicPr>
            <p:cNvPr id="15" name="Grafik 14">
              <a:extLst>
                <a:ext uri="{FF2B5EF4-FFF2-40B4-BE49-F238E27FC236}">
                  <a16:creationId xmlns:a16="http://schemas.microsoft.com/office/drawing/2014/main" id="{FB001C5A-E92D-41CB-BB29-FAC6854169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54593" y="5798836"/>
              <a:ext cx="1864863" cy="696878"/>
            </a:xfrm>
            <a:prstGeom prst="rect">
              <a:avLst/>
            </a:prstGeom>
          </p:spPr>
        </p:pic>
        <p:pic>
          <p:nvPicPr>
            <p:cNvPr id="16" name="Grafik 15">
              <a:extLst>
                <a:ext uri="{FF2B5EF4-FFF2-40B4-BE49-F238E27FC236}">
                  <a16:creationId xmlns:a16="http://schemas.microsoft.com/office/drawing/2014/main" id="{360F08F7-4B31-4ED0-B1C5-DED58394ABD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27982" y="5543343"/>
              <a:ext cx="1578123" cy="1052082"/>
            </a:xfrm>
            <a:prstGeom prst="rect">
              <a:avLst/>
            </a:prstGeom>
          </p:spPr>
        </p:pic>
      </p:grpSp>
    </p:spTree>
    <p:extLst>
      <p:ext uri="{BB962C8B-B14F-4D97-AF65-F5344CB8AC3E}">
        <p14:creationId xmlns:p14="http://schemas.microsoft.com/office/powerpoint/2010/main" val="185530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Abgerundetes Rechteck 3"/>
          <p:cNvSpPr/>
          <p:nvPr userDrawn="1"/>
        </p:nvSpPr>
        <p:spPr>
          <a:xfrm>
            <a:off x="1475656" y="6341532"/>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983538" algn="r"/>
              </a:tabLst>
              <a:defRPr/>
            </a:pPr>
            <a:r>
              <a:rPr kumimoji="0" lang="de-AT" sz="8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September 2019	</a:t>
            </a:r>
            <a:r>
              <a:rPr kumimoji="0" lang="de-AT" sz="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fld id="{CC2973A0-ED88-4D6D-A4D8-28EDD5C9CECC}" type="slidenum">
              <a:rPr kumimoji="0" lang="de-AT" sz="8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‹Nr.›</a:t>
            </a:fld>
            <a:endParaRPr kumimoji="0" lang="de-AT" sz="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Abgerundetes Rechteck 6"/>
          <p:cNvSpPr/>
          <p:nvPr userDrawn="1"/>
        </p:nvSpPr>
        <p:spPr>
          <a:xfrm>
            <a:off x="395536" y="198066"/>
            <a:ext cx="8352928"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4000" b="1" dirty="0">
              <a:solidFill>
                <a:schemeClr val="tx1"/>
              </a:solidFill>
              <a:latin typeface="Arial" pitchFamily="34" charset="0"/>
              <a:cs typeface="Arial" pitchFamily="34" charset="0"/>
            </a:endParaRPr>
          </a:p>
        </p:txBody>
      </p:sp>
      <p:sp>
        <p:nvSpPr>
          <p:cNvPr id="2" name="Titel 1"/>
          <p:cNvSpPr>
            <a:spLocks noGrp="1"/>
          </p:cNvSpPr>
          <p:nvPr>
            <p:ph type="title"/>
          </p:nvPr>
        </p:nvSpPr>
        <p:spPr>
          <a:xfrm>
            <a:off x="539552" y="274638"/>
            <a:ext cx="8064896" cy="1143000"/>
          </a:xfrm>
        </p:spPr>
        <p:txBody>
          <a:bodyPr>
            <a:noAutofit/>
          </a:bodyPr>
          <a:lstStyle>
            <a:lvl1pPr>
              <a:defRPr sz="3500" b="1">
                <a:latin typeface="Arial" panose="020B0604020202020204" pitchFamily="34" charset="0"/>
                <a:cs typeface="Arial" panose="020B0604020202020204" pitchFamily="34" charset="0"/>
              </a:defRPr>
            </a:lvl1pPr>
          </a:lstStyle>
          <a:p>
            <a:r>
              <a:rPr lang="de-DE" dirty="0"/>
              <a:t>Titelmasterformat durch Klicken bearbeiten</a:t>
            </a:r>
            <a:endParaRPr lang="de-AT" dirty="0"/>
          </a:p>
        </p:txBody>
      </p:sp>
      <p:sp>
        <p:nvSpPr>
          <p:cNvPr id="3" name="Inhaltsplatzhalter 2"/>
          <p:cNvSpPr>
            <a:spLocks noGrp="1"/>
          </p:cNvSpPr>
          <p:nvPr>
            <p:ph idx="1"/>
          </p:nvPr>
        </p:nvSpPr>
        <p:spPr>
          <a:xfrm>
            <a:off x="439796" y="1623903"/>
            <a:ext cx="8229600" cy="4525963"/>
          </a:xfrm>
        </p:spPr>
        <p:txBody>
          <a:bodyPr>
            <a:normAutofit/>
          </a:bodyPr>
          <a:lstStyle>
            <a:lvl1pPr marL="342900" indent="-342900">
              <a:buFont typeface="Wingdings" panose="05000000000000000000" pitchFamily="2" charset="2"/>
              <a:buChar char="§"/>
              <a:defRPr sz="28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pic>
        <p:nvPicPr>
          <p:cNvPr id="2050" name="Picture 2" descr="C:\Users\fhb156505\AppData\Local\Microsoft\Windows\Temporary Internet Files\Content.Outlook\OP60CCGT\RER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956" y="6292409"/>
            <a:ext cx="951816" cy="28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25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5" name="Abgerundetes Rechteck 4"/>
          <p:cNvSpPr/>
          <p:nvPr userDrawn="1"/>
        </p:nvSpPr>
        <p:spPr>
          <a:xfrm>
            <a:off x="395536" y="198066"/>
            <a:ext cx="8352928"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4000" b="1" dirty="0">
              <a:solidFill>
                <a:schemeClr val="tx1"/>
              </a:solidFill>
              <a:latin typeface="Arial" pitchFamily="34" charset="0"/>
              <a:cs typeface="Arial" pitchFamily="34" charset="0"/>
            </a:endParaRPr>
          </a:p>
        </p:txBody>
      </p:sp>
      <p:sp>
        <p:nvSpPr>
          <p:cNvPr id="2" name="Titel 1"/>
          <p:cNvSpPr>
            <a:spLocks noGrp="1"/>
          </p:cNvSpPr>
          <p:nvPr>
            <p:ph type="title"/>
          </p:nvPr>
        </p:nvSpPr>
        <p:spPr/>
        <p:txBody>
          <a:bodyPr/>
          <a:lstStyle/>
          <a:p>
            <a:r>
              <a:rPr lang="de-DE" dirty="0"/>
              <a:t>Titelmasterformat durch Klicken bearbeiten</a:t>
            </a:r>
            <a:endParaRPr lang="de-AT" dirty="0"/>
          </a:p>
        </p:txBody>
      </p:sp>
      <p:sp>
        <p:nvSpPr>
          <p:cNvPr id="6" name="Abgerundetes Rechteck 5"/>
          <p:cNvSpPr/>
          <p:nvPr userDrawn="1"/>
        </p:nvSpPr>
        <p:spPr>
          <a:xfrm>
            <a:off x="1475656" y="6341532"/>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983538" algn="r"/>
              </a:tabLst>
              <a:defRPr/>
            </a:pPr>
            <a:r>
              <a:rPr kumimoji="0" lang="de-AT" sz="8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Jänner 2017	</a:t>
            </a:r>
            <a:r>
              <a:rPr kumimoji="0" lang="de-AT" sz="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8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‹Nr.›</a:t>
            </a:fld>
            <a:endParaRPr kumimoji="0" lang="de-AT" sz="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8" name="Picture 2" descr="C:\Users\fhb156505\AppData\Local\Microsoft\Windows\Temporary Internet Files\Content.Outlook\OP60CCGT\RER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956" y="6292409"/>
            <a:ext cx="951816" cy="28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48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Abgerundetes Rechteck 5"/>
          <p:cNvSpPr/>
          <p:nvPr userDrawn="1"/>
        </p:nvSpPr>
        <p:spPr>
          <a:xfrm>
            <a:off x="1475656" y="6341532"/>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983538" algn="r"/>
              </a:tabLst>
              <a:defRPr/>
            </a:pPr>
            <a:r>
              <a:rPr kumimoji="0" lang="de-AT" sz="8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Jänner 2017	</a:t>
            </a:r>
            <a:r>
              <a:rPr kumimoji="0" lang="de-AT" sz="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8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‹Nr.›</a:t>
            </a:fld>
            <a:endParaRPr kumimoji="0" lang="de-AT" sz="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4" name="Picture 2" descr="C:\Users\fhb156505\AppData\Local\Microsoft\Windows\Temporary Internet Files\Content.Outlook\OP60CCGT\RER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956" y="6292409"/>
            <a:ext cx="951816" cy="28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4959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de-DE" dirty="0"/>
              <a:t>Edit title master format by clicking</a:t>
            </a:r>
            <a:endParaRPr lang="de-AT"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a:t>Edit text master format</a:t>
            </a:r>
          </a:p>
          <a:p>
            <a:pPr lvl="1"/>
            <a:r>
              <a:rPr lang="de-DE" dirty="0"/>
              <a:t>Second level</a:t>
            </a:r>
          </a:p>
          <a:p>
            <a:pPr lvl="2"/>
            <a:r>
              <a:rPr lang="de-DE" dirty="0"/>
              <a:t>Third level</a:t>
            </a:r>
          </a:p>
          <a:p>
            <a:pPr lvl="3"/>
            <a:r>
              <a:rPr lang="de-DE" dirty="0"/>
              <a:t>Fourth level</a:t>
            </a:r>
          </a:p>
          <a:p>
            <a:pPr lvl="4"/>
            <a:r>
              <a:rPr lang="de-DE" dirty="0"/>
              <a:t>Fifth level</a:t>
            </a:r>
            <a:endParaRPr lang="de-AT" dirty="0"/>
          </a:p>
        </p:txBody>
      </p:sp>
    </p:spTree>
    <p:extLst>
      <p:ext uri="{BB962C8B-B14F-4D97-AF65-F5344CB8AC3E}">
        <p14:creationId xmlns:p14="http://schemas.microsoft.com/office/powerpoint/2010/main" val="1752204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hdr="0" ftr="0" dt="0"/>
  <p:txStyles>
    <p:titleStyle>
      <a:lvl1pPr algn="ctr" defTabSz="914400" rtl="0" eaLnBrk="1" latinLnBrk="0" hangingPunct="1">
        <a:spcBef>
          <a:spcPct val="0"/>
        </a:spcBef>
        <a:buNone/>
        <a:defRPr sz="3500" b="1"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hyperlink" Target="http://www.google.at/url?sa=i&amp;rct=j&amp;q=&amp;esrc=s&amp;source=images&amp;cd=&amp;cad=rja&amp;uact=8&amp;ved=0ahUKEwjS8NqFlZnQAhUQnRQKHWgSC8QQjRwIBw&amp;url=http://www.logistik-heute.de/Logistik-News-Logistik-Nachrichten/Markt-News/13078/GDL-legt-Schienengueterverkehr-unbefristet-lahm-Bahnstreik-Ausstand-mit-offe&amp;psig=AFQjCNHku2A3jWVRChjCQWkA0IL-x2lnyw&amp;ust=147869462521766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hyperlink" Target="https://www.forschungsinformationssystem.de/servlet/is/325077/" TargetMode="External"/><Relationship Id="rId13" Type="http://schemas.openxmlformats.org/officeDocument/2006/relationships/hyperlink" Target="http://www.artwave.eu/Hamburg-Maschen/#img=Hamburg_Maschen_16.JPG" TargetMode="External"/><Relationship Id="rId3" Type="http://schemas.openxmlformats.org/officeDocument/2006/relationships/hyperlink" Target="http://www.abendblatt.de/hamburg/harburg/article114456407/Endlich-Laermschutz-am-Rangierbahnhof.html" TargetMode="External"/><Relationship Id="rId7" Type="http://schemas.openxmlformats.org/officeDocument/2006/relationships/hyperlink" Target="http://www.esce.at/eco3/wp-content/uploads/2016/04/2013-Schieneng%C3%BCterverkehr-Markt-und-Wettbewerbssituation-Folder.pdf" TargetMode="External"/><Relationship Id="rId12" Type="http://schemas.openxmlformats.org/officeDocument/2006/relationships/hyperlink" Target="http://iho.hu/hir/uj-leanyvallalatot-hozott-letre-a-rail-cargo-austria-151002"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dbschenker.at/file/log-at-de/10724932/SK_AAwVFo3PHNlLizZxUy_Gv8uA/10785774/data/gueterwagenkatalog.pdf" TargetMode="External"/><Relationship Id="rId11" Type="http://schemas.openxmlformats.org/officeDocument/2006/relationships/hyperlink" Target="https://www.hafen-hamburg.de/de/effizienter-und-umweltschonender-guetertransport-auf-der-schiene" TargetMode="External"/><Relationship Id="rId5" Type="http://schemas.openxmlformats.org/officeDocument/2006/relationships/hyperlink" Target="http://www.bahnbilder.de/bild/deutschland~gueterwagen~4-gattung-l-flachwagen-mit-einzelradsaetzen-in-sonderbauart/511443/autotransportwagen-laaeks-db-schenker-atganlaesslich-der-transport-logistic2011.html" TargetMode="External"/><Relationship Id="rId10" Type="http://schemas.openxmlformats.org/officeDocument/2006/relationships/hyperlink" Target="http://www.frauinfahrt.de/db-autozug-am-stau-vorbei/" TargetMode="External"/><Relationship Id="rId4" Type="http://schemas.openxmlformats.org/officeDocument/2006/relationships/hyperlink" Target="http://www.bahnbilder.de/bild/Schweiz~Stadtverkehr~S-Bahn+Zurich/278322/waehrend-im-gueterbahnhof-container-verladen-werden.html" TargetMode="External"/><Relationship Id="rId9" Type="http://schemas.openxmlformats.org/officeDocument/2006/relationships/hyperlink" Target="http://www.forschungsinformationssystem.de/servlet/is/306087/" TargetMode="External"/><Relationship Id="rId14" Type="http://schemas.openxmlformats.org/officeDocument/2006/relationships/hyperlink" Target="http://www.logistik-heute.de/Logistik-News-Logistik-Nachrichten/Markt-News/13078/GDL-legt-Schienengueterverkehr-unbefristet-lahm-Bahnstreik-Ausstand-mit-off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railcargowagon.at/de/Unsere_Fahrzeuge/_Factsheets_pdf/Sdmmrs_Web.pdf" TargetMode="External"/><Relationship Id="rId13" Type="http://schemas.openxmlformats.org/officeDocument/2006/relationships/hyperlink" Target="http://www.waldwissen.net/waldwirtschaft/holz/logistik/fva_bahntransport_28/index_DE" TargetMode="External"/><Relationship Id="rId3" Type="http://schemas.openxmlformats.org/officeDocument/2006/relationships/hyperlink" Target="http://www.leitbetriebe.at/de/leitbetriebe/?mode=detail&amp;id=3645e428-22f8-155f-5b47-4f9410a88b45#wrap-content" TargetMode="External"/><Relationship Id="rId7" Type="http://schemas.openxmlformats.org/officeDocument/2006/relationships/hyperlink" Target="http://www.railcargowagon.at/de/Unsere_Fahrzeuge/_Factsheets_pdf/Lgjnss_RCW.pdf" TargetMode="External"/><Relationship Id="rId12" Type="http://schemas.openxmlformats.org/officeDocument/2006/relationships/hyperlink" Target="http://www.verkehrsrundschau.de/bahn-erhoeht-preise-deutlich-staerker-als-lkw-unternehmen-1259813.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railcargowagon.at/de/Unsere_Fahrzeuge/_Factsheets_pdf/Ros_RCW.pdf" TargetMode="External"/><Relationship Id="rId11" Type="http://schemas.openxmlformats.org/officeDocument/2006/relationships/hyperlink" Target="http://www.verkehrsrundschau.de/kombinierter-verkehr-sgkv-beraet-bmvbs-1194981.html" TargetMode="External"/><Relationship Id="rId5" Type="http://schemas.openxmlformats.org/officeDocument/2006/relationships/hyperlink" Target="http://www.railcargowagon.at/de/Unsere_Fahrzeuge/_Factsheets_pdf/Gabs_RCW.pdf" TargetMode="External"/><Relationship Id="rId15" Type="http://schemas.openxmlformats.org/officeDocument/2006/relationships/hyperlink" Target="http://zte-schwertransporte.de/de/angebot/schienenguterverkehr/" TargetMode="External"/><Relationship Id="rId10" Type="http://schemas.openxmlformats.org/officeDocument/2006/relationships/hyperlink" Target="http://www.oebb.at/vip8/bau/de/" TargetMode="External"/><Relationship Id="rId4" Type="http://schemas.openxmlformats.org/officeDocument/2006/relationships/hyperlink" Target="http://www.railcargowagon.at/de/Unsere_Fahrzeuge/_Factsheets_pdf/Fals_RCW.pdf" TargetMode="External"/><Relationship Id="rId9" Type="http://schemas.openxmlformats.org/officeDocument/2006/relationships/hyperlink" Target="http://www.railcargowagon.at/de/Unsere_Fahrzeuge/_Factsheets_pdf/Uacs_RCW.pdf" TargetMode="External"/><Relationship Id="rId14" Type="http://schemas.openxmlformats.org/officeDocument/2006/relationships/hyperlink" Target="http://www.vepas-bahnservice.de/wp-content/uploads/Treptow_Umschlag_1.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slide" Target="slide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solidFill>
                  <a:prstClr val="black"/>
                </a:solidFill>
              </a:rPr>
              <a:t>Rail Transport</a:t>
            </a:r>
            <a:endParaRPr lang="de-AT" dirty="0"/>
          </a:p>
        </p:txBody>
      </p:sp>
      <p:sp>
        <p:nvSpPr>
          <p:cNvPr id="3" name="Untertitel 2"/>
          <p:cNvSpPr>
            <a:spLocks noGrp="1"/>
          </p:cNvSpPr>
          <p:nvPr>
            <p:ph type="subTitle" idx="1"/>
          </p:nvPr>
        </p:nvSpPr>
        <p:spPr>
          <a:xfrm>
            <a:off x="1403648" y="3470509"/>
            <a:ext cx="6584776" cy="836423"/>
          </a:xfrm>
        </p:spPr>
        <p:txBody>
          <a:bodyPr/>
          <a:lstStyle/>
          <a:p>
            <a:r>
              <a:rPr lang="de-AT" dirty="0"/>
              <a:t>Basics</a:t>
            </a:r>
          </a:p>
        </p:txBody>
      </p:sp>
    </p:spTree>
    <p:extLst>
      <p:ext uri="{BB962C8B-B14F-4D97-AF65-F5344CB8AC3E}">
        <p14:creationId xmlns:p14="http://schemas.microsoft.com/office/powerpoint/2010/main" val="2394689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Freight Stations</a:t>
            </a:r>
            <a:endParaRPr lang="de-AT" sz="2400" b="0" i="1"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628800"/>
            <a:ext cx="3795713" cy="2857500"/>
          </a:xfrm>
          <a:prstGeom prst="rect">
            <a:avLst/>
          </a:prstGeom>
        </p:spPr>
      </p:pic>
      <p:pic>
        <p:nvPicPr>
          <p:cNvPr id="11" name="Grafik 10"/>
          <p:cNvPicPr>
            <a:picLocks noChangeAspect="1"/>
          </p:cNvPicPr>
          <p:nvPr/>
        </p:nvPicPr>
        <p:blipFill>
          <a:blip r:embed="rId4"/>
          <a:stretch>
            <a:fillRect/>
          </a:stretch>
        </p:blipFill>
        <p:spPr>
          <a:xfrm>
            <a:off x="531487" y="1631903"/>
            <a:ext cx="3896497" cy="2203850"/>
          </a:xfrm>
          <a:prstGeom prst="rect">
            <a:avLst/>
          </a:prstGeom>
        </p:spPr>
      </p:pic>
      <p:pic>
        <p:nvPicPr>
          <p:cNvPr id="13" name="Grafik 12"/>
          <p:cNvPicPr>
            <a:picLocks noChangeAspect="1"/>
          </p:cNvPicPr>
          <p:nvPr/>
        </p:nvPicPr>
        <p:blipFill>
          <a:blip r:embed="rId5"/>
          <a:stretch>
            <a:fillRect/>
          </a:stretch>
        </p:blipFill>
        <p:spPr>
          <a:xfrm>
            <a:off x="1619672" y="3933056"/>
            <a:ext cx="3321657" cy="2262653"/>
          </a:xfrm>
          <a:prstGeom prst="rect">
            <a:avLst/>
          </a:prstGeom>
        </p:spPr>
      </p:pic>
    </p:spTree>
    <p:extLst>
      <p:ext uri="{BB962C8B-B14F-4D97-AF65-F5344CB8AC3E}">
        <p14:creationId xmlns:p14="http://schemas.microsoft.com/office/powerpoint/2010/main" val="2777065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Marshalling Yards</a:t>
            </a:r>
            <a:endParaRPr lang="de-AT" sz="2400" b="0" i="1" dirty="0"/>
          </a:p>
        </p:txBody>
      </p:sp>
      <p:pic>
        <p:nvPicPr>
          <p:cNvPr id="3" name="Grafik 2"/>
          <p:cNvPicPr>
            <a:picLocks noChangeAspect="1"/>
          </p:cNvPicPr>
          <p:nvPr/>
        </p:nvPicPr>
        <p:blipFill>
          <a:blip r:embed="rId3"/>
          <a:stretch>
            <a:fillRect/>
          </a:stretch>
        </p:blipFill>
        <p:spPr>
          <a:xfrm>
            <a:off x="539552" y="1772816"/>
            <a:ext cx="4464496" cy="2506076"/>
          </a:xfrm>
          <a:prstGeom prst="rect">
            <a:avLst/>
          </a:prstGeom>
        </p:spPr>
      </p:pic>
      <p:sp>
        <p:nvSpPr>
          <p:cNvPr id="4" name="Textfeld 3"/>
          <p:cNvSpPr txBox="1"/>
          <p:nvPr/>
        </p:nvSpPr>
        <p:spPr>
          <a:xfrm>
            <a:off x="5152802" y="1772816"/>
            <a:ext cx="3244217" cy="1477328"/>
          </a:xfrm>
          <a:prstGeom prst="rect">
            <a:avLst/>
          </a:prstGeom>
          <a:noFill/>
        </p:spPr>
        <p:txBody>
          <a:bodyPr wrap="square" rtlCol="0">
            <a:spAutoFit/>
          </a:bodyPr>
          <a:lstStyle/>
          <a:p>
            <a:r>
              <a:rPr lang="en-AU">
                <a:latin typeface="Arial" panose="020B0604020202020204" pitchFamily="34" charset="0"/>
                <a:cs typeface="Arial" panose="020B0604020202020204" pitchFamily="34" charset="0"/>
              </a:rPr>
              <a:t>Example</a:t>
            </a:r>
            <a:r>
              <a:rPr lang="en-AU" b="1">
                <a:latin typeface="Arial" panose="020B0604020202020204" pitchFamily="34" charset="0"/>
                <a:cs typeface="Arial" panose="020B0604020202020204" pitchFamily="34" charset="0"/>
              </a:rPr>
              <a:t> Hamburg-Maschen</a:t>
            </a:r>
            <a:r>
              <a:rPr lang="en-AU">
                <a:latin typeface="Arial" panose="020B0604020202020204" pitchFamily="34" charset="0"/>
                <a:cs typeface="Arial" panose="020B0604020202020204" pitchFamily="34" charset="0"/>
              </a:rPr>
              <a:t>:</a:t>
            </a:r>
          </a:p>
          <a:p>
            <a:r>
              <a:rPr lang="en-AU">
                <a:latin typeface="Arial" panose="020B0604020202020204" pitchFamily="34" charset="0"/>
                <a:cs typeface="Arial" panose="020B0604020202020204" pitchFamily="34" charset="0"/>
              </a:rPr>
              <a:t>the largest marshalling yard in Europe and the second largest in the world</a:t>
            </a:r>
          </a:p>
        </p:txBody>
      </p:sp>
      <p:pic>
        <p:nvPicPr>
          <p:cNvPr id="5" name="Grafik 4"/>
          <p:cNvPicPr>
            <a:picLocks noChangeAspect="1"/>
          </p:cNvPicPr>
          <p:nvPr/>
        </p:nvPicPr>
        <p:blipFill>
          <a:blip r:embed="rId4"/>
          <a:stretch>
            <a:fillRect/>
          </a:stretch>
        </p:blipFill>
        <p:spPr>
          <a:xfrm>
            <a:off x="5148064" y="3212976"/>
            <a:ext cx="3603802" cy="3024336"/>
          </a:xfrm>
          <a:prstGeom prst="rect">
            <a:avLst/>
          </a:prstGeom>
        </p:spPr>
      </p:pic>
      <p:sp>
        <p:nvSpPr>
          <p:cNvPr id="7" name="Textfeld 6"/>
          <p:cNvSpPr txBox="1"/>
          <p:nvPr/>
        </p:nvSpPr>
        <p:spPr>
          <a:xfrm>
            <a:off x="539552" y="4509120"/>
            <a:ext cx="4482343" cy="1200329"/>
          </a:xfrm>
          <a:prstGeom prst="rect">
            <a:avLst/>
          </a:prstGeom>
          <a:noFill/>
        </p:spPr>
        <p:txBody>
          <a:bodyPr wrap="square" rtlCol="0">
            <a:spAutoFit/>
          </a:bodyPr>
          <a:lstStyle/>
          <a:p>
            <a:r>
              <a:rPr lang="en-AU" b="1">
                <a:latin typeface="Arial" panose="020B0604020202020204" pitchFamily="34" charset="0"/>
                <a:cs typeface="Arial" panose="020B0604020202020204" pitchFamily="34" charset="0"/>
              </a:rPr>
              <a:t>Marshalling yards (shunting yards) </a:t>
            </a:r>
            <a:r>
              <a:rPr lang="en-AU">
                <a:latin typeface="Arial" panose="020B0604020202020204" pitchFamily="34" charset="0"/>
                <a:cs typeface="Arial" panose="020B0604020202020204" pitchFamily="34" charset="0"/>
              </a:rPr>
              <a:t>are stations where individual wagons are assembled for transport or separated again.</a:t>
            </a:r>
          </a:p>
        </p:txBody>
      </p:sp>
    </p:spTree>
    <p:extLst>
      <p:ext uri="{BB962C8B-B14F-4D97-AF65-F5344CB8AC3E}">
        <p14:creationId xmlns:p14="http://schemas.microsoft.com/office/powerpoint/2010/main" val="305646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Wagon Types I</a:t>
            </a:r>
            <a:endParaRPr lang="de-AT" sz="2400" b="0" i="1" dirty="0"/>
          </a:p>
        </p:txBody>
      </p:sp>
      <p:sp>
        <p:nvSpPr>
          <p:cNvPr id="4" name="Textfeld 3"/>
          <p:cNvSpPr txBox="1"/>
          <p:nvPr/>
        </p:nvSpPr>
        <p:spPr>
          <a:xfrm>
            <a:off x="1362038" y="1916832"/>
            <a:ext cx="2227510" cy="369332"/>
          </a:xfrm>
          <a:prstGeom prst="rect">
            <a:avLst/>
          </a:prstGeom>
          <a:noFill/>
        </p:spPr>
        <p:txBody>
          <a:bodyPr wrap="square" rtlCol="0">
            <a:spAutoFit/>
          </a:bodyPr>
          <a:lstStyle/>
          <a:p>
            <a:pPr algn="ctr"/>
            <a:r>
              <a:rPr lang="de-AT" b="1" dirty="0">
                <a:latin typeface="Arial" panose="020B0604020202020204" pitchFamily="34" charset="0"/>
                <a:cs typeface="Arial" panose="020B0604020202020204" pitchFamily="34" charset="0"/>
              </a:rPr>
              <a:t>Open wagon</a:t>
            </a:r>
            <a:endParaRPr lang="de-AT"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539552" y="2351693"/>
            <a:ext cx="3906324" cy="2814707"/>
          </a:xfrm>
          <a:prstGeom prst="rect">
            <a:avLst/>
          </a:prstGeom>
        </p:spPr>
      </p:pic>
      <p:pic>
        <p:nvPicPr>
          <p:cNvPr id="8" name="Grafik 7"/>
          <p:cNvPicPr>
            <a:picLocks noChangeAspect="1"/>
          </p:cNvPicPr>
          <p:nvPr/>
        </p:nvPicPr>
        <p:blipFill>
          <a:blip r:embed="rId4"/>
          <a:stretch>
            <a:fillRect/>
          </a:stretch>
        </p:blipFill>
        <p:spPr>
          <a:xfrm>
            <a:off x="4717458" y="2389178"/>
            <a:ext cx="3886990" cy="2795736"/>
          </a:xfrm>
          <a:prstGeom prst="rect">
            <a:avLst/>
          </a:prstGeom>
        </p:spPr>
      </p:pic>
      <p:sp>
        <p:nvSpPr>
          <p:cNvPr id="9" name="Textfeld 8"/>
          <p:cNvSpPr txBox="1"/>
          <p:nvPr/>
        </p:nvSpPr>
        <p:spPr>
          <a:xfrm>
            <a:off x="5547198" y="1916832"/>
            <a:ext cx="2227510" cy="369332"/>
          </a:xfrm>
          <a:prstGeom prst="rect">
            <a:avLst/>
          </a:prstGeom>
          <a:noFill/>
        </p:spPr>
        <p:txBody>
          <a:bodyPr wrap="square" rtlCol="0">
            <a:spAutoFit/>
          </a:bodyPr>
          <a:lstStyle/>
          <a:p>
            <a:pPr algn="ctr"/>
            <a:r>
              <a:rPr lang="de-AT" b="1" dirty="0">
                <a:latin typeface="Arial" panose="020B0604020202020204" pitchFamily="34" charset="0"/>
                <a:cs typeface="Arial" panose="020B0604020202020204" pitchFamily="34" charset="0"/>
              </a:rPr>
              <a:t>Covered wagon</a:t>
            </a:r>
            <a:endParaRPr lang="de-A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961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Wagon Types II</a:t>
            </a:r>
            <a:endParaRPr lang="de-AT" sz="2400" b="0" i="1" dirty="0"/>
          </a:p>
        </p:txBody>
      </p:sp>
      <p:sp>
        <p:nvSpPr>
          <p:cNvPr id="4" name="Textfeld 3"/>
          <p:cNvSpPr txBox="1"/>
          <p:nvPr/>
        </p:nvSpPr>
        <p:spPr>
          <a:xfrm>
            <a:off x="1362038" y="1916832"/>
            <a:ext cx="2227510" cy="369332"/>
          </a:xfrm>
          <a:prstGeom prst="rect">
            <a:avLst/>
          </a:prstGeom>
          <a:noFill/>
        </p:spPr>
        <p:txBody>
          <a:bodyPr wrap="square" rtlCol="0">
            <a:spAutoFit/>
          </a:bodyPr>
          <a:lstStyle/>
          <a:p>
            <a:pPr algn="ctr"/>
            <a:r>
              <a:rPr lang="de-AT" b="1" dirty="0">
                <a:latin typeface="Arial" panose="020B0604020202020204" pitchFamily="34" charset="0"/>
                <a:cs typeface="Arial" panose="020B0604020202020204" pitchFamily="34" charset="0"/>
              </a:rPr>
              <a:t>Flat wagons</a:t>
            </a:r>
            <a:endParaRPr lang="de-AT" dirty="0">
              <a:latin typeface="Arial" panose="020B0604020202020204" pitchFamily="34" charset="0"/>
              <a:cs typeface="Arial" panose="020B0604020202020204" pitchFamily="34" charset="0"/>
            </a:endParaRPr>
          </a:p>
        </p:txBody>
      </p:sp>
      <p:sp>
        <p:nvSpPr>
          <p:cNvPr id="9" name="Textfeld 8"/>
          <p:cNvSpPr txBox="1"/>
          <p:nvPr/>
        </p:nvSpPr>
        <p:spPr>
          <a:xfrm>
            <a:off x="5547198" y="1916832"/>
            <a:ext cx="2409178" cy="369332"/>
          </a:xfrm>
          <a:prstGeom prst="rect">
            <a:avLst/>
          </a:prstGeom>
          <a:noFill/>
        </p:spPr>
        <p:txBody>
          <a:bodyPr wrap="square" rtlCol="0">
            <a:spAutoFit/>
          </a:bodyPr>
          <a:lstStyle/>
          <a:p>
            <a:pPr algn="ctr"/>
            <a:r>
              <a:rPr lang="de-AT" b="1" dirty="0">
                <a:latin typeface="Arial" panose="020B0604020202020204" pitchFamily="34" charset="0"/>
                <a:cs typeface="Arial" panose="020B0604020202020204" pitchFamily="34" charset="0"/>
              </a:rPr>
              <a:t>Container car</a:t>
            </a:r>
            <a:endParaRPr lang="de-AT"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39552" y="2365514"/>
            <a:ext cx="3999044" cy="2819400"/>
          </a:xfrm>
          <a:prstGeom prst="rect">
            <a:avLst/>
          </a:prstGeom>
        </p:spPr>
      </p:pic>
      <p:pic>
        <p:nvPicPr>
          <p:cNvPr id="5" name="Grafik 4"/>
          <p:cNvPicPr>
            <a:picLocks noChangeAspect="1"/>
          </p:cNvPicPr>
          <p:nvPr/>
        </p:nvPicPr>
        <p:blipFill>
          <a:blip r:embed="rId4"/>
          <a:stretch>
            <a:fillRect/>
          </a:stretch>
        </p:blipFill>
        <p:spPr>
          <a:xfrm>
            <a:off x="4686740" y="2365514"/>
            <a:ext cx="3973453" cy="2819399"/>
          </a:xfrm>
          <a:prstGeom prst="rect">
            <a:avLst/>
          </a:prstGeom>
        </p:spPr>
      </p:pic>
    </p:spTree>
    <p:extLst>
      <p:ext uri="{BB962C8B-B14F-4D97-AF65-F5344CB8AC3E}">
        <p14:creationId xmlns:p14="http://schemas.microsoft.com/office/powerpoint/2010/main" val="1740548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Wagon Types III</a:t>
            </a:r>
            <a:endParaRPr lang="de-AT" sz="2400" b="0" i="1" dirty="0"/>
          </a:p>
        </p:txBody>
      </p:sp>
      <p:sp>
        <p:nvSpPr>
          <p:cNvPr id="4" name="Textfeld 3"/>
          <p:cNvSpPr txBox="1"/>
          <p:nvPr/>
        </p:nvSpPr>
        <p:spPr>
          <a:xfrm>
            <a:off x="1362038" y="1916832"/>
            <a:ext cx="2777914" cy="369332"/>
          </a:xfrm>
          <a:prstGeom prst="rect">
            <a:avLst/>
          </a:prstGeom>
          <a:noFill/>
        </p:spPr>
        <p:txBody>
          <a:bodyPr wrap="square" rtlCol="0">
            <a:spAutoFit/>
          </a:bodyPr>
          <a:lstStyle/>
          <a:p>
            <a:pPr algn="ctr"/>
            <a:r>
              <a:rPr lang="de-AT" b="1" dirty="0">
                <a:latin typeface="Arial" panose="020B0604020202020204" pitchFamily="34" charset="0"/>
                <a:cs typeface="Arial" panose="020B0604020202020204" pitchFamily="34" charset="0"/>
              </a:rPr>
              <a:t>low-floor freight cars</a:t>
            </a:r>
            <a:endParaRPr lang="de-AT" dirty="0">
              <a:latin typeface="Arial" panose="020B0604020202020204" pitchFamily="34" charset="0"/>
              <a:cs typeface="Arial" panose="020B0604020202020204" pitchFamily="34" charset="0"/>
            </a:endParaRPr>
          </a:p>
        </p:txBody>
      </p:sp>
      <p:sp>
        <p:nvSpPr>
          <p:cNvPr id="9" name="Textfeld 8"/>
          <p:cNvSpPr txBox="1"/>
          <p:nvPr/>
        </p:nvSpPr>
        <p:spPr>
          <a:xfrm>
            <a:off x="5547198" y="1916832"/>
            <a:ext cx="2409178" cy="369332"/>
          </a:xfrm>
          <a:prstGeom prst="rect">
            <a:avLst/>
          </a:prstGeom>
          <a:noFill/>
        </p:spPr>
        <p:txBody>
          <a:bodyPr wrap="square" rtlCol="0">
            <a:spAutoFit/>
          </a:bodyPr>
          <a:lstStyle/>
          <a:p>
            <a:pPr algn="ctr"/>
            <a:r>
              <a:rPr lang="de-AT" b="1" dirty="0">
                <a:latin typeface="Arial" panose="020B0604020202020204" pitchFamily="34" charset="0"/>
                <a:cs typeface="Arial" panose="020B0604020202020204" pitchFamily="34" charset="0"/>
              </a:rPr>
              <a:t>tank truck</a:t>
            </a:r>
            <a:endParaRPr lang="de-AT"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539552" y="2365513"/>
            <a:ext cx="3974334" cy="2819399"/>
          </a:xfrm>
          <a:prstGeom prst="rect">
            <a:avLst/>
          </a:prstGeom>
        </p:spPr>
      </p:pic>
      <p:pic>
        <p:nvPicPr>
          <p:cNvPr id="7" name="Grafik 6"/>
          <p:cNvPicPr>
            <a:picLocks noChangeAspect="1"/>
          </p:cNvPicPr>
          <p:nvPr/>
        </p:nvPicPr>
        <p:blipFill>
          <a:blip r:embed="rId4"/>
          <a:stretch>
            <a:fillRect/>
          </a:stretch>
        </p:blipFill>
        <p:spPr>
          <a:xfrm>
            <a:off x="4716016" y="2365513"/>
            <a:ext cx="3964955" cy="2805668"/>
          </a:xfrm>
          <a:prstGeom prst="rect">
            <a:avLst/>
          </a:prstGeom>
        </p:spPr>
      </p:pic>
    </p:spTree>
    <p:extLst>
      <p:ext uri="{BB962C8B-B14F-4D97-AF65-F5344CB8AC3E}">
        <p14:creationId xmlns:p14="http://schemas.microsoft.com/office/powerpoint/2010/main" val="77573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Wagon Types IV</a:t>
            </a:r>
            <a:endParaRPr lang="de-AT" sz="2400" b="0" i="1" dirty="0"/>
          </a:p>
        </p:txBody>
      </p:sp>
      <p:sp>
        <p:nvSpPr>
          <p:cNvPr id="4" name="Textfeld 3"/>
          <p:cNvSpPr txBox="1"/>
          <p:nvPr/>
        </p:nvSpPr>
        <p:spPr>
          <a:xfrm>
            <a:off x="6192180" y="1638497"/>
            <a:ext cx="2520280" cy="646331"/>
          </a:xfrm>
          <a:prstGeom prst="rect">
            <a:avLst/>
          </a:prstGeom>
          <a:noFill/>
        </p:spPr>
        <p:txBody>
          <a:bodyPr wrap="square" rtlCol="0">
            <a:spAutoFit/>
          </a:bodyPr>
          <a:lstStyle/>
          <a:p>
            <a:r>
              <a:rPr lang="de-AT" b="1" dirty="0" err="1">
                <a:latin typeface="Arial" panose="020B0604020202020204" pitchFamily="34" charset="0"/>
                <a:cs typeface="Arial" panose="020B0604020202020204" pitchFamily="34" charset="0"/>
              </a:rPr>
              <a:t>bulk</a:t>
            </a:r>
            <a:r>
              <a:rPr lang="de-AT" b="1" dirty="0">
                <a:latin typeface="Arial" panose="020B0604020202020204" pitchFamily="34" charset="0"/>
                <a:cs typeface="Arial" panose="020B0604020202020204" pitchFamily="34" charset="0"/>
              </a:rPr>
              <a:t> freight </a:t>
            </a:r>
            <a:r>
              <a:rPr lang="de-AT" b="1" dirty="0" err="1">
                <a:latin typeface="Arial" panose="020B0604020202020204" pitchFamily="34" charset="0"/>
                <a:cs typeface="Arial" panose="020B0604020202020204" pitchFamily="34" charset="0"/>
              </a:rPr>
              <a:t>tipping</a:t>
            </a:r>
            <a:r>
              <a:rPr lang="de-AT" b="1" dirty="0">
                <a:latin typeface="Arial" panose="020B0604020202020204" pitchFamily="34" charset="0"/>
                <a:cs typeface="Arial" panose="020B0604020202020204" pitchFamily="34" charset="0"/>
              </a:rPr>
              <a:t> </a:t>
            </a:r>
            <a:r>
              <a:rPr lang="de-AT" b="1" dirty="0" err="1">
                <a:latin typeface="Arial" panose="020B0604020202020204" pitchFamily="34" charset="0"/>
                <a:cs typeface="Arial" panose="020B0604020202020204" pitchFamily="34" charset="0"/>
              </a:rPr>
              <a:t>wagon</a:t>
            </a:r>
            <a:endParaRPr lang="de-AT"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39552" y="1638497"/>
            <a:ext cx="5615941" cy="2160240"/>
          </a:xfrm>
          <a:prstGeom prst="rect">
            <a:avLst/>
          </a:prstGeom>
        </p:spPr>
      </p:pic>
      <p:pic>
        <p:nvPicPr>
          <p:cNvPr id="5" name="Grafik 4"/>
          <p:cNvPicPr>
            <a:picLocks noChangeAspect="1"/>
          </p:cNvPicPr>
          <p:nvPr/>
        </p:nvPicPr>
        <p:blipFill>
          <a:blip r:embed="rId4"/>
          <a:stretch>
            <a:fillRect/>
          </a:stretch>
        </p:blipFill>
        <p:spPr>
          <a:xfrm>
            <a:off x="4139952" y="3981031"/>
            <a:ext cx="3312368" cy="2290683"/>
          </a:xfrm>
          <a:prstGeom prst="rect">
            <a:avLst/>
          </a:prstGeom>
        </p:spPr>
      </p:pic>
      <p:pic>
        <p:nvPicPr>
          <p:cNvPr id="8" name="Grafik 7"/>
          <p:cNvPicPr>
            <a:picLocks noChangeAspect="1"/>
          </p:cNvPicPr>
          <p:nvPr/>
        </p:nvPicPr>
        <p:blipFill>
          <a:blip r:embed="rId5"/>
          <a:stretch>
            <a:fillRect/>
          </a:stretch>
        </p:blipFill>
        <p:spPr>
          <a:xfrm>
            <a:off x="561454" y="3990676"/>
            <a:ext cx="3454723" cy="2018490"/>
          </a:xfrm>
          <a:prstGeom prst="rect">
            <a:avLst/>
          </a:prstGeom>
        </p:spPr>
      </p:pic>
      <p:sp>
        <p:nvSpPr>
          <p:cNvPr id="10" name="Textfeld 9"/>
          <p:cNvSpPr txBox="1"/>
          <p:nvPr/>
        </p:nvSpPr>
        <p:spPr>
          <a:xfrm>
            <a:off x="7513518" y="4538256"/>
            <a:ext cx="1440160" cy="923330"/>
          </a:xfrm>
          <a:prstGeom prst="rect">
            <a:avLst/>
          </a:prstGeom>
          <a:noFill/>
        </p:spPr>
        <p:txBody>
          <a:bodyPr wrap="square" rtlCol="0">
            <a:spAutoFit/>
          </a:bodyPr>
          <a:lstStyle/>
          <a:p>
            <a:r>
              <a:rPr lang="de-AT" b="1" dirty="0" err="1">
                <a:latin typeface="Arial" panose="020B0604020202020204" pitchFamily="34" charset="0"/>
                <a:cs typeface="Arial" panose="020B0604020202020204" pitchFamily="34" charset="0"/>
              </a:rPr>
              <a:t>car</a:t>
            </a:r>
            <a:r>
              <a:rPr lang="de-AT" b="1" dirty="0">
                <a:latin typeface="Arial" panose="020B0604020202020204" pitchFamily="34" charset="0"/>
                <a:cs typeface="Arial" panose="020B0604020202020204" pitchFamily="34" charset="0"/>
              </a:rPr>
              <a:t> </a:t>
            </a:r>
            <a:r>
              <a:rPr lang="de-AT" b="1" dirty="0" err="1">
                <a:latin typeface="Arial" panose="020B0604020202020204" pitchFamily="34" charset="0"/>
                <a:cs typeface="Arial" panose="020B0604020202020204" pitchFamily="34" charset="0"/>
              </a:rPr>
              <a:t>transport</a:t>
            </a:r>
            <a:r>
              <a:rPr lang="de-AT" b="1" dirty="0">
                <a:latin typeface="Arial" panose="020B0604020202020204" pitchFamily="34" charset="0"/>
                <a:cs typeface="Arial" panose="020B0604020202020204" pitchFamily="34" charset="0"/>
              </a:rPr>
              <a:t> </a:t>
            </a:r>
            <a:r>
              <a:rPr lang="de-AT" b="1" dirty="0" err="1">
                <a:latin typeface="Arial" panose="020B0604020202020204" pitchFamily="34" charset="0"/>
                <a:cs typeface="Arial" panose="020B0604020202020204" pitchFamily="34" charset="0"/>
              </a:rPr>
              <a:t>wagon</a:t>
            </a:r>
            <a:endParaRPr lang="de-A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964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Agenda</a:t>
            </a:r>
          </a:p>
        </p:txBody>
      </p:sp>
      <p:graphicFrame>
        <p:nvGraphicFramePr>
          <p:cNvPr id="4" name="Inhaltsplatzhalter 4"/>
          <p:cNvGraphicFramePr>
            <a:graphicFrameLocks/>
          </p:cNvGraphicFramePr>
          <p:nvPr>
            <p:extLst>
              <p:ext uri="{D42A27DB-BD31-4B8C-83A1-F6EECF244321}">
                <p14:modId xmlns:p14="http://schemas.microsoft.com/office/powerpoint/2010/main" val="1920342529"/>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2576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3200" dirty="0" err="1"/>
              <a:t>Which</a:t>
            </a:r>
            <a:r>
              <a:rPr lang="de-AT" sz="3200" dirty="0"/>
              <a:t> </a:t>
            </a:r>
            <a:r>
              <a:rPr lang="de-AT" sz="3200" dirty="0" err="1"/>
              <a:t>goods</a:t>
            </a:r>
            <a:r>
              <a:rPr lang="de-AT" sz="3200" dirty="0"/>
              <a:t> </a:t>
            </a:r>
            <a:r>
              <a:rPr lang="de-AT" sz="3200" dirty="0" err="1"/>
              <a:t>are</a:t>
            </a:r>
            <a:r>
              <a:rPr lang="de-AT" sz="3200" dirty="0"/>
              <a:t> </a:t>
            </a:r>
            <a:r>
              <a:rPr lang="de-AT" sz="3200" dirty="0" err="1"/>
              <a:t>carried</a:t>
            </a:r>
            <a:r>
              <a:rPr lang="de-AT" sz="3200" dirty="0"/>
              <a:t> </a:t>
            </a:r>
            <a:r>
              <a:rPr lang="de-AT" sz="3200" dirty="0" err="1"/>
              <a:t>by</a:t>
            </a:r>
            <a:r>
              <a:rPr lang="de-AT" sz="3200" dirty="0"/>
              <a:t> </a:t>
            </a:r>
            <a:r>
              <a:rPr lang="de-AT" sz="3200" dirty="0" err="1"/>
              <a:t>rail</a:t>
            </a:r>
            <a:r>
              <a:rPr lang="de-AT" sz="3200" dirty="0"/>
              <a:t>?</a:t>
            </a:r>
          </a:p>
        </p:txBody>
      </p:sp>
      <p:pic>
        <p:nvPicPr>
          <p:cNvPr id="1026" name="Picture 2" descr="Mit Holz beladene Wagg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207" y="1728229"/>
            <a:ext cx="3608241" cy="2208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ür schienengüterverkehr auto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4016" y="4166355"/>
            <a:ext cx="3070432" cy="2046954"/>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48" y="4509120"/>
            <a:ext cx="4937989" cy="1697434"/>
          </a:xfrm>
          <a:prstGeom prst="rect">
            <a:avLst/>
          </a:prstGeom>
        </p:spPr>
      </p:pic>
      <p:pic>
        <p:nvPicPr>
          <p:cNvPr id="4" name="Grafik 3"/>
          <p:cNvPicPr>
            <a:picLocks noChangeAspect="1"/>
          </p:cNvPicPr>
          <p:nvPr/>
        </p:nvPicPr>
        <p:blipFill>
          <a:blip r:embed="rId7"/>
          <a:stretch>
            <a:fillRect/>
          </a:stretch>
        </p:blipFill>
        <p:spPr>
          <a:xfrm>
            <a:off x="369948" y="1794598"/>
            <a:ext cx="4093041" cy="2396970"/>
          </a:xfrm>
          <a:prstGeom prst="rect">
            <a:avLst/>
          </a:prstGeom>
        </p:spPr>
      </p:pic>
    </p:spTree>
    <p:extLst>
      <p:ext uri="{BB962C8B-B14F-4D97-AF65-F5344CB8AC3E}">
        <p14:creationId xmlns:p14="http://schemas.microsoft.com/office/powerpoint/2010/main" val="3691062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Transport Volume </a:t>
            </a:r>
            <a:r>
              <a:rPr lang="de-AT" dirty="0" err="1"/>
              <a:t>by</a:t>
            </a:r>
            <a:r>
              <a:rPr lang="de-AT" dirty="0"/>
              <a:t> Type </a:t>
            </a:r>
            <a:r>
              <a:rPr lang="de-AT" dirty="0" err="1"/>
              <a:t>of</a:t>
            </a:r>
            <a:r>
              <a:rPr lang="de-AT" dirty="0"/>
              <a:t> </a:t>
            </a:r>
            <a:r>
              <a:rPr lang="de-AT" dirty="0" err="1"/>
              <a:t>Goods</a:t>
            </a:r>
            <a:endParaRPr lang="de-AT"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rcRect/>
          <a:stretch/>
        </p:blipFill>
        <p:spPr>
          <a:xfrm>
            <a:off x="857560" y="1725061"/>
            <a:ext cx="7428880" cy="4271363"/>
          </a:xfrm>
          <a:prstGeom prst="rect">
            <a:avLst/>
          </a:prstGeom>
        </p:spPr>
      </p:pic>
    </p:spTree>
    <p:extLst>
      <p:ext uri="{BB962C8B-B14F-4D97-AF65-F5344CB8AC3E}">
        <p14:creationId xmlns:p14="http://schemas.microsoft.com/office/powerpoint/2010/main" val="560438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Agenda</a:t>
            </a:r>
          </a:p>
        </p:txBody>
      </p:sp>
      <p:graphicFrame>
        <p:nvGraphicFramePr>
          <p:cNvPr id="4" name="Inhaltsplatzhalter 4"/>
          <p:cNvGraphicFramePr>
            <a:graphicFrameLocks/>
          </p:cNvGraphicFramePr>
          <p:nvPr>
            <p:extLst>
              <p:ext uri="{D42A27DB-BD31-4B8C-83A1-F6EECF244321}">
                <p14:modId xmlns:p14="http://schemas.microsoft.com/office/powerpoint/2010/main" val="3602504874"/>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775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How do I </a:t>
            </a:r>
            <a:r>
              <a:rPr lang="de-AT" dirty="0" err="1"/>
              <a:t>use</a:t>
            </a:r>
            <a:r>
              <a:rPr lang="de-AT" dirty="0"/>
              <a:t> this learning material?</a:t>
            </a:r>
          </a:p>
        </p:txBody>
      </p:sp>
      <p:sp>
        <p:nvSpPr>
          <p:cNvPr id="3" name="Inhaltsplatzhalter 2"/>
          <p:cNvSpPr>
            <a:spLocks noGrp="1"/>
          </p:cNvSpPr>
          <p:nvPr>
            <p:ph idx="1"/>
          </p:nvPr>
        </p:nvSpPr>
        <p:spPr>
          <a:xfrm>
            <a:off x="439796" y="1772816"/>
            <a:ext cx="8229600" cy="4377050"/>
          </a:xfrm>
        </p:spPr>
        <p:txBody>
          <a:bodyPr>
            <a:noAutofit/>
          </a:bodyPr>
          <a:lstStyle/>
          <a:p>
            <a:pPr marL="0" indent="0">
              <a:spcBef>
                <a:spcPts val="0"/>
              </a:spcBef>
              <a:buNone/>
            </a:pPr>
            <a:r>
              <a:rPr lang="de-AT" sz="1800" b="1" dirty="0"/>
              <a:t>PowerPoint </a:t>
            </a:r>
            <a:r>
              <a:rPr lang="en-GB" sz="1800" b="1" dirty="0"/>
              <a:t>slides</a:t>
            </a:r>
            <a:br>
              <a:rPr lang="de-AT" sz="1800" b="1" dirty="0"/>
            </a:br>
            <a:r>
              <a:rPr lang="de-AT" sz="1800" dirty="0"/>
              <a:t>The </a:t>
            </a:r>
            <a:r>
              <a:rPr lang="en-GB" sz="1800" dirty="0"/>
              <a:t>following</a:t>
            </a:r>
            <a:r>
              <a:rPr lang="de-AT" sz="1800" dirty="0"/>
              <a:t> PowerPoint </a:t>
            </a:r>
            <a:r>
              <a:rPr lang="en-GB" sz="1800" dirty="0"/>
              <a:t>presentation</a:t>
            </a:r>
            <a:r>
              <a:rPr lang="de-AT" sz="1800" dirty="0"/>
              <a:t> </a:t>
            </a:r>
            <a:r>
              <a:rPr lang="de-AT" sz="1800" dirty="0" err="1"/>
              <a:t>contains</a:t>
            </a:r>
            <a:r>
              <a:rPr lang="de-AT" sz="1800" dirty="0"/>
              <a:t> </a:t>
            </a:r>
            <a:r>
              <a:rPr lang="de-AT" sz="1800" dirty="0" err="1"/>
              <a:t>basic</a:t>
            </a:r>
            <a:r>
              <a:rPr lang="de-AT" sz="1800" dirty="0"/>
              <a:t> and in-</a:t>
            </a:r>
            <a:r>
              <a:rPr lang="de-AT" sz="1800" dirty="0" err="1"/>
              <a:t>depth</a:t>
            </a:r>
            <a:r>
              <a:rPr lang="de-AT" sz="1800" dirty="0"/>
              <a:t> </a:t>
            </a:r>
            <a:r>
              <a:rPr lang="de-AT" sz="1800" dirty="0" err="1"/>
              <a:t>information</a:t>
            </a:r>
            <a:r>
              <a:rPr lang="de-AT" sz="1800" dirty="0"/>
              <a:t> on </a:t>
            </a:r>
            <a:r>
              <a:rPr lang="de-AT" sz="1800" dirty="0" err="1"/>
              <a:t>rail</a:t>
            </a:r>
            <a:r>
              <a:rPr lang="de-AT" sz="1800" dirty="0"/>
              <a:t> </a:t>
            </a:r>
            <a:r>
              <a:rPr lang="de-AT" sz="1800" dirty="0" err="1"/>
              <a:t>transport</a:t>
            </a:r>
            <a:r>
              <a:rPr lang="de-AT" sz="1800" dirty="0"/>
              <a:t>. The </a:t>
            </a:r>
            <a:r>
              <a:rPr lang="de-AT" sz="1800" dirty="0" err="1"/>
              <a:t>notes</a:t>
            </a:r>
            <a:r>
              <a:rPr lang="de-AT" sz="1800" dirty="0"/>
              <a:t> </a:t>
            </a:r>
            <a:r>
              <a:rPr lang="de-AT" sz="1800" dirty="0" err="1"/>
              <a:t>give</a:t>
            </a:r>
            <a:r>
              <a:rPr lang="de-AT" sz="1800" dirty="0"/>
              <a:t> a quick </a:t>
            </a:r>
            <a:r>
              <a:rPr lang="de-AT" sz="1800" dirty="0" err="1"/>
              <a:t>overview</a:t>
            </a:r>
            <a:r>
              <a:rPr lang="de-AT" sz="1800" dirty="0"/>
              <a:t> of each slide and the </a:t>
            </a:r>
            <a:r>
              <a:rPr lang="de-AT" sz="1800" dirty="0" err="1"/>
              <a:t>sources</a:t>
            </a:r>
            <a:r>
              <a:rPr lang="de-AT" sz="1800" dirty="0"/>
              <a:t> </a:t>
            </a:r>
            <a:r>
              <a:rPr lang="de-AT" sz="1800" dirty="0" err="1"/>
              <a:t>used</a:t>
            </a:r>
            <a:r>
              <a:rPr lang="de-AT" sz="1800" dirty="0"/>
              <a:t>.</a:t>
            </a:r>
          </a:p>
          <a:p>
            <a:pPr marL="0" indent="0">
              <a:spcBef>
                <a:spcPts val="0"/>
              </a:spcBef>
              <a:buNone/>
            </a:pPr>
            <a:endParaRPr lang="de-AT" sz="1800" dirty="0"/>
          </a:p>
          <a:p>
            <a:pPr marL="0" indent="0">
              <a:spcBef>
                <a:spcPts val="400"/>
              </a:spcBef>
              <a:buNone/>
            </a:pPr>
            <a:r>
              <a:rPr lang="de-AT" sz="1800" b="1" dirty="0"/>
              <a:t>Reader</a:t>
            </a:r>
          </a:p>
          <a:p>
            <a:pPr marL="0" indent="0">
              <a:spcBef>
                <a:spcPts val="0"/>
              </a:spcBef>
              <a:buNone/>
            </a:pPr>
            <a:r>
              <a:rPr lang="de-AT" sz="1800" dirty="0" err="1"/>
              <a:t>Additionally</a:t>
            </a:r>
            <a:r>
              <a:rPr lang="de-AT" sz="1800" dirty="0"/>
              <a:t>, a </a:t>
            </a:r>
            <a:r>
              <a:rPr lang="de-AT" sz="1800" dirty="0" err="1"/>
              <a:t>reader</a:t>
            </a:r>
            <a:r>
              <a:rPr lang="de-AT" sz="1800" dirty="0"/>
              <a:t> </a:t>
            </a:r>
            <a:r>
              <a:rPr lang="de-AT" sz="1800" dirty="0" err="1"/>
              <a:t>doubling</a:t>
            </a:r>
            <a:r>
              <a:rPr lang="de-AT" sz="1800" dirty="0"/>
              <a:t> </a:t>
            </a:r>
            <a:r>
              <a:rPr lang="de-AT" sz="1800" dirty="0" err="1"/>
              <a:t>as</a:t>
            </a:r>
            <a:r>
              <a:rPr lang="de-AT" sz="1800" dirty="0"/>
              <a:t> a </a:t>
            </a:r>
            <a:r>
              <a:rPr lang="de-AT" sz="1800" dirty="0" err="1"/>
              <a:t>script</a:t>
            </a:r>
            <a:r>
              <a:rPr lang="de-AT" sz="1800" dirty="0"/>
              <a:t> and </a:t>
            </a:r>
            <a:r>
              <a:rPr lang="de-AT" sz="1800" dirty="0" err="1"/>
              <a:t>containing</a:t>
            </a:r>
            <a:r>
              <a:rPr lang="de-AT" sz="1800" dirty="0"/>
              <a:t> </a:t>
            </a:r>
            <a:r>
              <a:rPr lang="de-AT" sz="1800" dirty="0" err="1"/>
              <a:t>more</a:t>
            </a:r>
            <a:r>
              <a:rPr lang="de-AT" sz="1800" dirty="0"/>
              <a:t> </a:t>
            </a:r>
            <a:r>
              <a:rPr lang="de-AT" sz="1800" dirty="0" err="1"/>
              <a:t>details</a:t>
            </a:r>
            <a:r>
              <a:rPr lang="de-AT" sz="1800" dirty="0"/>
              <a:t> </a:t>
            </a:r>
            <a:r>
              <a:rPr lang="de-AT" sz="1800" dirty="0" err="1"/>
              <a:t>is</a:t>
            </a:r>
            <a:r>
              <a:rPr lang="de-AT" sz="1800" dirty="0"/>
              <a:t> </a:t>
            </a:r>
            <a:r>
              <a:rPr lang="de-AT" sz="1800" dirty="0" err="1"/>
              <a:t>provided</a:t>
            </a:r>
            <a:r>
              <a:rPr lang="de-AT" sz="1800" dirty="0"/>
              <a:t>.</a:t>
            </a:r>
          </a:p>
          <a:p>
            <a:pPr marL="0" indent="0">
              <a:spcBef>
                <a:spcPts val="0"/>
              </a:spcBef>
              <a:buNone/>
            </a:pPr>
            <a:endParaRPr lang="de-AT" sz="1800" dirty="0"/>
          </a:p>
          <a:p>
            <a:pPr marL="0" indent="0">
              <a:spcBef>
                <a:spcPts val="400"/>
              </a:spcBef>
              <a:buNone/>
            </a:pPr>
            <a:r>
              <a:rPr lang="de-AT" sz="1800" b="1" dirty="0"/>
              <a:t>Links </a:t>
            </a:r>
          </a:p>
          <a:p>
            <a:pPr marL="0" indent="0">
              <a:spcBef>
                <a:spcPts val="0"/>
              </a:spcBef>
              <a:buNone/>
            </a:pPr>
            <a:r>
              <a:rPr lang="de-AT" sz="1800" dirty="0"/>
              <a:t>The </a:t>
            </a:r>
            <a:r>
              <a:rPr lang="de-AT" sz="1800" dirty="0" err="1"/>
              <a:t>sources</a:t>
            </a:r>
            <a:r>
              <a:rPr lang="de-AT" sz="1800" dirty="0"/>
              <a:t> </a:t>
            </a:r>
            <a:r>
              <a:rPr lang="de-AT" sz="1800" dirty="0" err="1"/>
              <a:t>used</a:t>
            </a:r>
            <a:r>
              <a:rPr lang="de-AT" sz="1800" dirty="0"/>
              <a:t> </a:t>
            </a:r>
            <a:r>
              <a:rPr lang="de-AT" sz="1800" dirty="0" err="1"/>
              <a:t>are</a:t>
            </a:r>
            <a:r>
              <a:rPr lang="de-AT" sz="1800" dirty="0"/>
              <a:t> </a:t>
            </a:r>
            <a:r>
              <a:rPr lang="de-AT" sz="1800" dirty="0" err="1"/>
              <a:t>listed</a:t>
            </a:r>
            <a:r>
              <a:rPr lang="de-AT" sz="1800" dirty="0"/>
              <a:t> in the </a:t>
            </a:r>
            <a:r>
              <a:rPr lang="de-AT" sz="1800" dirty="0" err="1"/>
              <a:t>learning</a:t>
            </a:r>
            <a:r>
              <a:rPr lang="de-AT" sz="1800" dirty="0"/>
              <a:t> </a:t>
            </a:r>
            <a:r>
              <a:rPr lang="en-GB" sz="1800" dirty="0"/>
              <a:t>packages</a:t>
            </a:r>
            <a:r>
              <a:rPr lang="de-AT" sz="1800" dirty="0"/>
              <a:t> in a link </a:t>
            </a:r>
            <a:r>
              <a:rPr lang="de-AT" sz="1800" dirty="0" err="1"/>
              <a:t>collection</a:t>
            </a:r>
            <a:r>
              <a:rPr lang="de-AT" sz="1800" dirty="0"/>
              <a:t>.</a:t>
            </a:r>
          </a:p>
          <a:p>
            <a:pPr marL="0" indent="0">
              <a:spcBef>
                <a:spcPts val="0"/>
              </a:spcBef>
              <a:buNone/>
            </a:pPr>
            <a:endParaRPr lang="de-AT" sz="1800" dirty="0"/>
          </a:p>
          <a:p>
            <a:pPr marL="0" indent="0">
              <a:spcBef>
                <a:spcPts val="400"/>
              </a:spcBef>
              <a:buNone/>
            </a:pPr>
            <a:r>
              <a:rPr lang="de-AT" sz="1800" b="1" dirty="0"/>
              <a:t>Videos</a:t>
            </a:r>
          </a:p>
          <a:p>
            <a:pPr marL="0" indent="0">
              <a:spcBef>
                <a:spcPts val="0"/>
              </a:spcBef>
              <a:buNone/>
            </a:pPr>
            <a:r>
              <a:rPr lang="en-GB" sz="1800" dirty="0"/>
              <a:t>Furthermore</a:t>
            </a:r>
            <a:r>
              <a:rPr lang="de-AT" sz="1800" dirty="0"/>
              <a:t>, </a:t>
            </a:r>
            <a:r>
              <a:rPr lang="de-AT" sz="1800" dirty="0" err="1"/>
              <a:t>there</a:t>
            </a:r>
            <a:r>
              <a:rPr lang="de-AT" sz="1800" dirty="0"/>
              <a:t> </a:t>
            </a:r>
            <a:r>
              <a:rPr lang="de-AT" sz="1800" dirty="0" err="1"/>
              <a:t>are</a:t>
            </a:r>
            <a:r>
              <a:rPr lang="de-AT" sz="1800" dirty="0"/>
              <a:t> also </a:t>
            </a:r>
            <a:r>
              <a:rPr lang="en-GB" sz="1800" dirty="0"/>
              <a:t>videos</a:t>
            </a:r>
            <a:r>
              <a:rPr lang="de-AT" sz="1800" dirty="0"/>
              <a:t> in the relevant learning packages.</a:t>
            </a:r>
          </a:p>
        </p:txBody>
      </p:sp>
      <p:pic>
        <p:nvPicPr>
          <p:cNvPr id="4" name="Grafik 3"/>
          <p:cNvPicPr>
            <a:picLocks noChangeAspect="1"/>
          </p:cNvPicPr>
          <p:nvPr/>
        </p:nvPicPr>
        <p:blipFill rotWithShape="1">
          <a:blip r:embed="rId3"/>
          <a:srcRect l="26087" t="21942" r="17391" b="21008"/>
          <a:stretch/>
        </p:blipFill>
        <p:spPr>
          <a:xfrm>
            <a:off x="8208339" y="876242"/>
            <a:ext cx="461057" cy="464526"/>
          </a:xfrm>
          <a:prstGeom prst="rect">
            <a:avLst/>
          </a:prstGeom>
        </p:spPr>
      </p:pic>
    </p:spTree>
    <p:extLst>
      <p:ext uri="{BB962C8B-B14F-4D97-AF65-F5344CB8AC3E}">
        <p14:creationId xmlns:p14="http://schemas.microsoft.com/office/powerpoint/2010/main" val="391587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Rail Cargo Operators</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rcRect/>
          <a:stretch/>
        </p:blipFill>
        <p:spPr>
          <a:xfrm>
            <a:off x="971600" y="1647879"/>
            <a:ext cx="7014170" cy="4632567"/>
          </a:xfrm>
          <a:prstGeom prst="rect">
            <a:avLst/>
          </a:prstGeom>
        </p:spPr>
      </p:pic>
    </p:spTree>
    <p:extLst>
      <p:ext uri="{BB962C8B-B14F-4D97-AF65-F5344CB8AC3E}">
        <p14:creationId xmlns:p14="http://schemas.microsoft.com/office/powerpoint/2010/main" val="95871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Forms of Production</a:t>
            </a:r>
          </a:p>
        </p:txBody>
      </p:sp>
      <p:graphicFrame>
        <p:nvGraphicFramePr>
          <p:cNvPr id="4" name="Diagramm 3"/>
          <p:cNvGraphicFramePr/>
          <p:nvPr>
            <p:extLst>
              <p:ext uri="{D42A27DB-BD31-4B8C-83A1-F6EECF244321}">
                <p14:modId xmlns:p14="http://schemas.microsoft.com/office/powerpoint/2010/main" val="2750118531"/>
              </p:ext>
            </p:extLst>
          </p:nvPr>
        </p:nvGraphicFramePr>
        <p:xfrm>
          <a:off x="1524000" y="1700808"/>
          <a:ext cx="609600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8854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Block Train</a:t>
            </a:r>
          </a:p>
        </p:txBody>
      </p:sp>
      <p:pic>
        <p:nvPicPr>
          <p:cNvPr id="1026" name="Picture 2" descr="151 138-5 mit einem Falny Ganzzug nach Mannheim-Friedrichsfeld in Großsachsen-Hedesheim 24.7.08"/>
          <p:cNvPicPr>
            <a:picLocks noChangeAspect="1" noChangeArrowheads="1"/>
          </p:cNvPicPr>
          <p:nvPr/>
        </p:nvPicPr>
        <p:blipFill rotWithShape="1">
          <a:blip r:embed="rId3">
            <a:extLst>
              <a:ext uri="{28A0092B-C50C-407E-A947-70E740481C1C}">
                <a14:useLocalDpi xmlns:a14="http://schemas.microsoft.com/office/drawing/2010/main" val="0"/>
              </a:ext>
            </a:extLst>
          </a:blip>
          <a:srcRect l="3998" b="5662"/>
          <a:stretch/>
        </p:blipFill>
        <p:spPr bwMode="auto">
          <a:xfrm>
            <a:off x="4595750" y="3933056"/>
            <a:ext cx="4028725" cy="22417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93 606 der WLC fährt mit einem sehr fotogenen Ganzzug bei Großkarolinenfeld in Richtung München, aufgenommen am 10. Dezember 2016."/>
          <p:cNvPicPr>
            <a:picLocks noChangeAspect="1" noChangeArrowheads="1"/>
          </p:cNvPicPr>
          <p:nvPr/>
        </p:nvPicPr>
        <p:blipFill rotWithShape="1">
          <a:blip r:embed="rId4">
            <a:extLst>
              <a:ext uri="{28A0092B-C50C-407E-A947-70E740481C1C}">
                <a14:useLocalDpi xmlns:a14="http://schemas.microsoft.com/office/drawing/2010/main" val="0"/>
              </a:ext>
            </a:extLst>
          </a:blip>
          <a:srcRect l="17105" t="19722" r="7712" b="20759"/>
          <a:stretch/>
        </p:blipFill>
        <p:spPr bwMode="auto">
          <a:xfrm>
            <a:off x="395536" y="1692547"/>
            <a:ext cx="3942609" cy="207818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595750" y="1628800"/>
            <a:ext cx="4152714" cy="2308324"/>
          </a:xfrm>
          <a:prstGeom prst="rect">
            <a:avLst/>
          </a:prstGeom>
          <a:noFill/>
        </p:spPr>
        <p:txBody>
          <a:bodyPr wrap="square" rtlCol="0">
            <a:spAutoFit/>
          </a:bodyPr>
          <a:lstStyle/>
          <a:p>
            <a:r>
              <a:rPr lang="en-AU">
                <a:latin typeface="Arial" panose="020B0604020202020204" pitchFamily="34" charset="0"/>
                <a:cs typeface="Arial" panose="020B0604020202020204" pitchFamily="34" charset="0"/>
              </a:rPr>
              <a:t>A block train is a freight train that runs as a whole train from starting to destination station.</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makes block train transport faster and cheaper than single wagon transport.</a:t>
            </a:r>
          </a:p>
          <a:p>
            <a:endParaRPr lang="en-AU">
              <a:latin typeface="Arial" panose="020B0604020202020204" pitchFamily="34" charset="0"/>
              <a:cs typeface="Arial" panose="020B0604020202020204" pitchFamily="34" charset="0"/>
            </a:endParaRPr>
          </a:p>
        </p:txBody>
      </p:sp>
      <p:sp>
        <p:nvSpPr>
          <p:cNvPr id="4" name="Textfeld 3"/>
          <p:cNvSpPr txBox="1"/>
          <p:nvPr/>
        </p:nvSpPr>
        <p:spPr>
          <a:xfrm>
            <a:off x="395536" y="4365104"/>
            <a:ext cx="3942609" cy="1200329"/>
          </a:xfrm>
          <a:prstGeom prst="rect">
            <a:avLst/>
          </a:prstGeom>
          <a:noFill/>
        </p:spPr>
        <p:txBody>
          <a:bodyPr wrap="square" rtlCol="0">
            <a:spAutoFit/>
          </a:bodyPr>
          <a:lstStyle/>
          <a:p>
            <a:r>
              <a:rPr lang="en-AU">
                <a:latin typeface="Arial" panose="020B0604020202020204" pitchFamily="34" charset="0"/>
                <a:cs typeface="Arial" panose="020B0604020202020204" pitchFamily="34" charset="0"/>
              </a:rPr>
              <a:t>Block trains are suitable when large quantities of one load type are transported. </a:t>
            </a:r>
          </a:p>
          <a:p>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443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Single Wagon Traffic</a:t>
            </a:r>
            <a:br>
              <a:rPr lang="de-AT" dirty="0"/>
            </a:br>
            <a:r>
              <a:rPr lang="de-AT" dirty="0"/>
              <a:t>Wagon Group Traffic</a:t>
            </a:r>
          </a:p>
        </p:txBody>
      </p:sp>
      <p:pic>
        <p:nvPicPr>
          <p:cNvPr id="3" name="Grafik 2"/>
          <p:cNvPicPr>
            <a:picLocks noChangeAspect="1"/>
          </p:cNvPicPr>
          <p:nvPr/>
        </p:nvPicPr>
        <p:blipFill>
          <a:blip r:embed="rId3"/>
          <a:stretch>
            <a:fillRect/>
          </a:stretch>
        </p:blipFill>
        <p:spPr>
          <a:xfrm>
            <a:off x="539552" y="1703377"/>
            <a:ext cx="3850856" cy="2088232"/>
          </a:xfrm>
          <a:prstGeom prst="rect">
            <a:avLst/>
          </a:prstGeom>
        </p:spPr>
      </p:pic>
      <p:pic>
        <p:nvPicPr>
          <p:cNvPr id="5" name="Grafik 4"/>
          <p:cNvPicPr>
            <a:picLocks noChangeAspect="1"/>
          </p:cNvPicPr>
          <p:nvPr/>
        </p:nvPicPr>
        <p:blipFill>
          <a:blip r:embed="rId4"/>
          <a:stretch>
            <a:fillRect/>
          </a:stretch>
        </p:blipFill>
        <p:spPr>
          <a:xfrm>
            <a:off x="4314775" y="4072210"/>
            <a:ext cx="4289673" cy="1980664"/>
          </a:xfrm>
          <a:prstGeom prst="rect">
            <a:avLst/>
          </a:prstGeom>
        </p:spPr>
      </p:pic>
      <p:sp>
        <p:nvSpPr>
          <p:cNvPr id="6" name="Textfeld 5"/>
          <p:cNvSpPr txBox="1"/>
          <p:nvPr/>
        </p:nvSpPr>
        <p:spPr>
          <a:xfrm>
            <a:off x="4644008" y="1844824"/>
            <a:ext cx="3960440" cy="1477328"/>
          </a:xfrm>
          <a:prstGeom prst="rect">
            <a:avLst/>
          </a:prstGeom>
          <a:noFill/>
        </p:spPr>
        <p:txBody>
          <a:bodyPr wrap="square" rtlCol="0">
            <a:spAutoFit/>
          </a:bodyPr>
          <a:lstStyle/>
          <a:p>
            <a:r>
              <a:rPr lang="de-AT" dirty="0">
                <a:latin typeface="Arial" panose="020B0604020202020204" pitchFamily="34" charset="0"/>
                <a:cs typeface="Arial" panose="020B0604020202020204" pitchFamily="34" charset="0"/>
              </a:rPr>
              <a:t>If there is not a sufficient volume of consignments, individual wagons or groups of wagons can also be transported on the rail network.</a:t>
            </a:r>
          </a:p>
        </p:txBody>
      </p:sp>
      <p:sp>
        <p:nvSpPr>
          <p:cNvPr id="7" name="Textfeld 6"/>
          <p:cNvSpPr txBox="1"/>
          <p:nvPr/>
        </p:nvSpPr>
        <p:spPr>
          <a:xfrm>
            <a:off x="107504" y="4462377"/>
            <a:ext cx="3960440" cy="1200329"/>
          </a:xfrm>
          <a:prstGeom prst="rect">
            <a:avLst/>
          </a:prstGeom>
          <a:noFill/>
        </p:spPr>
        <p:txBody>
          <a:bodyPr wrap="square" rtlCol="0">
            <a:spAutoFit/>
          </a:bodyPr>
          <a:lstStyle/>
          <a:p>
            <a:pPr algn="r"/>
            <a:r>
              <a:rPr lang="de-AT" dirty="0">
                <a:latin typeface="Arial" panose="020B0604020202020204" pitchFamily="34" charset="0"/>
                <a:cs typeface="Arial" panose="020B0604020202020204" pitchFamily="34" charset="0"/>
              </a:rPr>
              <a:t>Individual wagons from different consignors are assembled into new freight trains in so-called train formation facilities.</a:t>
            </a:r>
          </a:p>
        </p:txBody>
      </p:sp>
    </p:spTree>
    <p:extLst>
      <p:ext uri="{BB962C8B-B14F-4D97-AF65-F5344CB8AC3E}">
        <p14:creationId xmlns:p14="http://schemas.microsoft.com/office/powerpoint/2010/main" val="2775786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Combined Transport</a:t>
            </a:r>
          </a:p>
        </p:txBody>
      </p:sp>
      <p:pic>
        <p:nvPicPr>
          <p:cNvPr id="3" name="Grafik 2"/>
          <p:cNvPicPr>
            <a:picLocks noChangeAspect="1"/>
          </p:cNvPicPr>
          <p:nvPr/>
        </p:nvPicPr>
        <p:blipFill>
          <a:blip r:embed="rId3"/>
          <a:stretch>
            <a:fillRect/>
          </a:stretch>
        </p:blipFill>
        <p:spPr>
          <a:xfrm>
            <a:off x="395536" y="1748932"/>
            <a:ext cx="4056988" cy="2256131"/>
          </a:xfrm>
          <a:prstGeom prst="rect">
            <a:avLst/>
          </a:prstGeom>
        </p:spPr>
      </p:pic>
      <p:pic>
        <p:nvPicPr>
          <p:cNvPr id="4" name="Grafik 3"/>
          <p:cNvPicPr>
            <a:picLocks noChangeAspect="1"/>
          </p:cNvPicPr>
          <p:nvPr/>
        </p:nvPicPr>
        <p:blipFill>
          <a:blip r:embed="rId4"/>
          <a:stretch>
            <a:fillRect/>
          </a:stretch>
        </p:blipFill>
        <p:spPr>
          <a:xfrm>
            <a:off x="4139952" y="3230834"/>
            <a:ext cx="4796011" cy="2992711"/>
          </a:xfrm>
          <a:prstGeom prst="rect">
            <a:avLst/>
          </a:prstGeom>
        </p:spPr>
      </p:pic>
      <p:pic>
        <p:nvPicPr>
          <p:cNvPr id="5" name="Grafik 4"/>
          <p:cNvPicPr>
            <a:picLocks noChangeAspect="1"/>
          </p:cNvPicPr>
          <p:nvPr/>
        </p:nvPicPr>
        <p:blipFill>
          <a:blip r:embed="rId5"/>
          <a:stretch>
            <a:fillRect/>
          </a:stretch>
        </p:blipFill>
        <p:spPr>
          <a:xfrm>
            <a:off x="528801" y="3861048"/>
            <a:ext cx="3398714" cy="2113561"/>
          </a:xfrm>
          <a:prstGeom prst="rect">
            <a:avLst/>
          </a:prstGeom>
        </p:spPr>
      </p:pic>
      <p:pic>
        <p:nvPicPr>
          <p:cNvPr id="6" name="Grafik 5"/>
          <p:cNvPicPr>
            <a:picLocks noChangeAspect="1"/>
          </p:cNvPicPr>
          <p:nvPr/>
        </p:nvPicPr>
        <p:blipFill>
          <a:blip r:embed="rId6"/>
          <a:stretch>
            <a:fillRect/>
          </a:stretch>
        </p:blipFill>
        <p:spPr>
          <a:xfrm>
            <a:off x="5309033" y="1558930"/>
            <a:ext cx="2457847" cy="1533722"/>
          </a:xfrm>
          <a:prstGeom prst="rect">
            <a:avLst/>
          </a:prstGeom>
        </p:spPr>
      </p:pic>
    </p:spTree>
    <p:extLst>
      <p:ext uri="{BB962C8B-B14F-4D97-AF65-F5344CB8AC3E}">
        <p14:creationId xmlns:p14="http://schemas.microsoft.com/office/powerpoint/2010/main" val="1058097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References I</a:t>
            </a:r>
          </a:p>
        </p:txBody>
      </p:sp>
      <p:sp>
        <p:nvSpPr>
          <p:cNvPr id="4" name="Textfeld 3"/>
          <p:cNvSpPr txBox="1"/>
          <p:nvPr/>
        </p:nvSpPr>
        <p:spPr>
          <a:xfrm>
            <a:off x="527720" y="1721708"/>
            <a:ext cx="8532440" cy="3939540"/>
          </a:xfrm>
          <a:prstGeom prst="rect">
            <a:avLst/>
          </a:prstGeom>
          <a:noFill/>
        </p:spPr>
        <p:txBody>
          <a:bodyPr wrap="square" rtlCol="0">
            <a:spAutoFit/>
          </a:bodyPr>
          <a:lstStyle/>
          <a:p>
            <a:r>
              <a:rPr lang="de-AT" sz="1000" dirty="0">
                <a:latin typeface="Arial" panose="020B0604020202020204" pitchFamily="34" charset="0"/>
                <a:cs typeface="Arial" panose="020B0604020202020204" pitchFamily="34" charset="0"/>
              </a:rPr>
              <a:t>Abendblatt.de (2017): </a:t>
            </a:r>
            <a:r>
              <a:rPr lang="de-AT" sz="1000" dirty="0">
                <a:latin typeface="Arial" panose="020B0604020202020204" pitchFamily="34" charset="0"/>
                <a:cs typeface="Arial" panose="020B0604020202020204" pitchFamily="34" charset="0"/>
                <a:hlinkClick r:id="rId3"/>
              </a:rPr>
              <a:t>http://www.abendblatt.de/hamburg/harburg/article114456407/Endlich-Laermschutz-am-Rangierbahnhof.html</a:t>
            </a:r>
            <a:r>
              <a:rPr lang="de-AT" sz="1000" dirty="0">
                <a:latin typeface="Arial" panose="020B0604020202020204" pitchFamily="34" charset="0"/>
                <a:cs typeface="Arial" panose="020B0604020202020204" pitchFamily="34" charset="0"/>
              </a:rPr>
              <a:t> (3.2.2017)</a:t>
            </a:r>
          </a:p>
          <a:p>
            <a:r>
              <a:rPr lang="de-AT" sz="1000" dirty="0">
                <a:latin typeface="Arial" panose="020B0604020202020204" pitchFamily="34" charset="0"/>
                <a:cs typeface="Arial" panose="020B0604020202020204" pitchFamily="34" charset="0"/>
              </a:rPr>
              <a:t>Bahnbilder (2016a): http://www.bahnbilder.de/bild/Deutschland~Strecken~KBS+951/983912/193-606-der-wlc-faehrt-mit.html (22.12.2016)</a:t>
            </a:r>
          </a:p>
          <a:p>
            <a:r>
              <a:rPr lang="de-AT" sz="1000" dirty="0">
                <a:latin typeface="Arial" panose="020B0604020202020204" pitchFamily="34" charset="0"/>
                <a:cs typeface="Arial" panose="020B0604020202020204" pitchFamily="34" charset="0"/>
              </a:rPr>
              <a:t>Bahnbilder (2016b): http://www.bahnbilder.de/bild/deutschland~e-loks~br-151/212065/151-138-5-mit-einem-falny-ganzzug.html (16.11.2016)</a:t>
            </a:r>
          </a:p>
          <a:p>
            <a:r>
              <a:rPr lang="de-AT" sz="1000" dirty="0">
                <a:latin typeface="Arial" panose="020B0604020202020204" pitchFamily="34" charset="0"/>
                <a:cs typeface="Arial" panose="020B0604020202020204" pitchFamily="34" charset="0"/>
              </a:rPr>
              <a:t>Bahnbilder (2017a): </a:t>
            </a:r>
            <a:r>
              <a:rPr lang="de-AT" sz="1000" dirty="0">
                <a:latin typeface="Arial" panose="020B0604020202020204" pitchFamily="34" charset="0"/>
                <a:cs typeface="Arial" panose="020B0604020202020204" pitchFamily="34" charset="0"/>
                <a:hlinkClick r:id="rId4"/>
              </a:rPr>
              <a:t>http://www.bahnbilder.de/bild/Schweiz~Stadtverkehr~S-Bahn+Zurich/278322/waehrend-im-gueterbahnhof-container-verladen-werden.html</a:t>
            </a:r>
            <a:r>
              <a:rPr lang="de-AT" sz="1000" dirty="0">
                <a:latin typeface="Arial" panose="020B0604020202020204" pitchFamily="34" charset="0"/>
                <a:cs typeface="Arial" panose="020B0604020202020204" pitchFamily="34" charset="0"/>
              </a:rPr>
              <a:t> (3.2.2017)</a:t>
            </a:r>
          </a:p>
          <a:p>
            <a:r>
              <a:rPr lang="de-AT" sz="1000" dirty="0">
                <a:latin typeface="Arial" panose="020B0604020202020204" pitchFamily="34" charset="0"/>
                <a:cs typeface="Arial" panose="020B0604020202020204" pitchFamily="34" charset="0"/>
              </a:rPr>
              <a:t>Bahnbilder (2017b): </a:t>
            </a:r>
            <a:r>
              <a:rPr lang="de-AT" sz="1000" dirty="0">
                <a:latin typeface="Arial" panose="020B0604020202020204" pitchFamily="34" charset="0"/>
                <a:cs typeface="Arial" panose="020B0604020202020204" pitchFamily="34" charset="0"/>
                <a:hlinkClick r:id="rId5"/>
              </a:rPr>
              <a:t>http://www.bahnbilder.de/bild/deutschland~gueterwagen~4-gattung-l-flachwagen-mit-einzelradsaetzen-in-sonderbauart/511443/autotransportwagen-laaeks-db-schenker-atganlaesslich-der-transport-logistic2011.html</a:t>
            </a:r>
            <a:r>
              <a:rPr lang="de-AT" sz="1000" dirty="0">
                <a:latin typeface="Arial" panose="020B0604020202020204" pitchFamily="34" charset="0"/>
                <a:cs typeface="Arial" panose="020B0604020202020204" pitchFamily="34" charset="0"/>
              </a:rPr>
              <a:t> (3.2.2017)</a:t>
            </a:r>
          </a:p>
          <a:p>
            <a:r>
              <a:rPr lang="de-AT" sz="1000" dirty="0">
                <a:latin typeface="Arial" panose="020B0604020202020204" pitchFamily="34" charset="0"/>
                <a:cs typeface="Arial" panose="020B0604020202020204" pitchFamily="34" charset="0"/>
              </a:rPr>
              <a:t>Becker, K. G. (Hrsg., 2014): Handbuch Schienengüterverkehr, Hamburg: DVV Media Group </a:t>
            </a:r>
            <a:r>
              <a:rPr lang="de-AT" sz="1000" dirty="0" err="1">
                <a:latin typeface="Arial" panose="020B0604020202020204" pitchFamily="34" charset="0"/>
                <a:cs typeface="Arial" panose="020B0604020202020204" pitchFamily="34" charset="0"/>
              </a:rPr>
              <a:t>Eurorailpress</a:t>
            </a:r>
            <a:endParaRPr lang="de-AT" sz="1000" dirty="0">
              <a:latin typeface="Arial" panose="020B0604020202020204" pitchFamily="34" charset="0"/>
              <a:cs typeface="Arial" panose="020B0604020202020204" pitchFamily="34" charset="0"/>
            </a:endParaRPr>
          </a:p>
          <a:p>
            <a:r>
              <a:rPr lang="de-AT" sz="1000" dirty="0">
                <a:latin typeface="Arial" panose="020B0604020202020204" pitchFamily="34" charset="0"/>
                <a:cs typeface="Arial" panose="020B0604020202020204" pitchFamily="34" charset="0"/>
              </a:rPr>
              <a:t>Clausen, U, / Geiger, </a:t>
            </a:r>
            <a:r>
              <a:rPr lang="de-AT" sz="1000" dirty="0" err="1">
                <a:latin typeface="Arial" panose="020B0604020202020204" pitchFamily="34" charset="0"/>
                <a:cs typeface="Arial" panose="020B0604020202020204" pitchFamily="34" charset="0"/>
              </a:rPr>
              <a:t>Ch</a:t>
            </a:r>
            <a:r>
              <a:rPr lang="de-AT" sz="1000" dirty="0">
                <a:latin typeface="Arial" panose="020B0604020202020204" pitchFamily="34" charset="0"/>
                <a:cs typeface="Arial" panose="020B0604020202020204" pitchFamily="34" charset="0"/>
              </a:rPr>
              <a:t>. (2013, Hrsg.); Verkehrs- und Transportlogistik, 2. Auflage, Berlin-Heidelberg: Springer Verlag</a:t>
            </a:r>
          </a:p>
          <a:p>
            <a:r>
              <a:rPr lang="de-AT" sz="1000" dirty="0">
                <a:latin typeface="Arial" panose="020B0604020202020204" pitchFamily="34" charset="0"/>
                <a:cs typeface="Arial" panose="020B0604020202020204" pitchFamily="34" charset="0"/>
              </a:rPr>
              <a:t>DB Schenker (2009): Unsere Güterwagen, in: </a:t>
            </a:r>
            <a:r>
              <a:rPr lang="de-AT" sz="1000" dirty="0">
                <a:latin typeface="Arial" panose="020B0604020202020204" pitchFamily="34" charset="0"/>
                <a:cs typeface="Arial" panose="020B0604020202020204" pitchFamily="34" charset="0"/>
                <a:hlinkClick r:id="rId6"/>
              </a:rPr>
              <a:t>https://www.dbschenker.at/file/log-at-de/10724932/SK_AAwVFo3PHNlLizZxUy_Gv8uA/10785774/data/gueterwagenkatalog.pdf</a:t>
            </a:r>
            <a:r>
              <a:rPr lang="de-AT" sz="1000" dirty="0">
                <a:latin typeface="Arial" panose="020B0604020202020204" pitchFamily="34" charset="0"/>
                <a:cs typeface="Arial" panose="020B0604020202020204" pitchFamily="34" charset="0"/>
              </a:rPr>
              <a:t> (3.2.2017)</a:t>
            </a:r>
          </a:p>
          <a:p>
            <a:r>
              <a:rPr lang="de-AT" sz="1000" dirty="0" err="1">
                <a:latin typeface="Arial" panose="020B0604020202020204" pitchFamily="34" charset="0"/>
                <a:cs typeface="Arial" panose="020B0604020202020204" pitchFamily="34" charset="0"/>
              </a:rPr>
              <a:t>Economica</a:t>
            </a:r>
            <a:r>
              <a:rPr lang="de-AT" sz="1000" dirty="0">
                <a:latin typeface="Arial" panose="020B0604020202020204" pitchFamily="34" charset="0"/>
                <a:cs typeface="Arial" panose="020B0604020202020204" pitchFamily="34" charset="0"/>
              </a:rPr>
              <a:t> Institut für Wirtschaftsforschung (Hrsg., 2013): Schienengüterverkehr: Markt- und Wettbewerbssituation, Wien, in: </a:t>
            </a:r>
            <a:r>
              <a:rPr lang="de-AT" sz="1000" dirty="0">
                <a:latin typeface="Arial" panose="020B0604020202020204" pitchFamily="34" charset="0"/>
                <a:cs typeface="Arial" panose="020B0604020202020204" pitchFamily="34" charset="0"/>
                <a:hlinkClick r:id="rId7"/>
              </a:rPr>
              <a:t>http://www.esce.at/eco3/wp-content/uploads/2016/04/2013-Schieneng%C3%BCterverkehr-Markt-und-Wettbewerbssituation-Folder.pdf</a:t>
            </a:r>
            <a:endParaRPr lang="de-AT" sz="1000" dirty="0">
              <a:latin typeface="Arial" panose="020B0604020202020204" pitchFamily="34" charset="0"/>
              <a:cs typeface="Arial" panose="020B0604020202020204" pitchFamily="34" charset="0"/>
            </a:endParaRPr>
          </a:p>
          <a:p>
            <a:r>
              <a:rPr lang="de-AT" sz="1000" dirty="0">
                <a:latin typeface="Arial" panose="020B0604020202020204" pitchFamily="34" charset="0"/>
                <a:cs typeface="Arial" panose="020B0604020202020204" pitchFamily="34" charset="0"/>
              </a:rPr>
              <a:t>Forschungsinformationssystem (2016a): in: </a:t>
            </a:r>
            <a:r>
              <a:rPr lang="de-AT" sz="1000" dirty="0">
                <a:latin typeface="Arial" panose="020B0604020202020204" pitchFamily="34" charset="0"/>
                <a:cs typeface="Arial" panose="020B0604020202020204" pitchFamily="34" charset="0"/>
                <a:hlinkClick r:id="rId8"/>
              </a:rPr>
              <a:t>https://www.forschungsinformationssystem.de/servlet/is/325077/</a:t>
            </a:r>
            <a:r>
              <a:rPr lang="de-AT" sz="1000" dirty="0">
                <a:latin typeface="Arial" panose="020B0604020202020204" pitchFamily="34" charset="0"/>
                <a:cs typeface="Arial" panose="020B0604020202020204" pitchFamily="34" charset="0"/>
              </a:rPr>
              <a:t> (21.12.2016)</a:t>
            </a:r>
          </a:p>
          <a:p>
            <a:r>
              <a:rPr lang="de-AT" sz="1000" dirty="0">
                <a:latin typeface="Arial" panose="020B0604020202020204" pitchFamily="34" charset="0"/>
                <a:cs typeface="Arial" panose="020B0604020202020204" pitchFamily="34" charset="0"/>
              </a:rPr>
              <a:t>Forschungsinformationssystem (2016b): in: </a:t>
            </a:r>
            <a:r>
              <a:rPr lang="de-AT" sz="1000" dirty="0">
                <a:latin typeface="Arial" panose="020B0604020202020204" pitchFamily="34" charset="0"/>
                <a:cs typeface="Arial" panose="020B0604020202020204" pitchFamily="34" charset="0"/>
                <a:hlinkClick r:id="rId9"/>
              </a:rPr>
              <a:t>http://www.forschungsinformationssystem.de/servlet/is/306087/</a:t>
            </a:r>
            <a:r>
              <a:rPr lang="de-AT" sz="1000" dirty="0">
                <a:latin typeface="Arial" panose="020B0604020202020204" pitchFamily="34" charset="0"/>
                <a:cs typeface="Arial" panose="020B0604020202020204" pitchFamily="34" charset="0"/>
              </a:rPr>
              <a:t> (21.12.2016)</a:t>
            </a:r>
          </a:p>
          <a:p>
            <a:r>
              <a:rPr lang="de-AT" sz="1000" dirty="0">
                <a:latin typeface="Arial" panose="020B0604020202020204" pitchFamily="34" charset="0"/>
                <a:cs typeface="Arial" panose="020B0604020202020204" pitchFamily="34" charset="0"/>
              </a:rPr>
              <a:t>Frauinfahrt.de (2017): </a:t>
            </a:r>
            <a:r>
              <a:rPr lang="de-AT" sz="1000" dirty="0">
                <a:latin typeface="Arial" panose="020B0604020202020204" pitchFamily="34" charset="0"/>
                <a:cs typeface="Arial" panose="020B0604020202020204" pitchFamily="34" charset="0"/>
                <a:hlinkClick r:id="rId10"/>
              </a:rPr>
              <a:t>http://www.frauinfahrt.de/db-autozug-am-stau-vorbei/</a:t>
            </a:r>
            <a:r>
              <a:rPr lang="de-AT" sz="1000" dirty="0">
                <a:latin typeface="Arial" panose="020B0604020202020204" pitchFamily="34" charset="0"/>
                <a:cs typeface="Arial" panose="020B0604020202020204" pitchFamily="34" charset="0"/>
              </a:rPr>
              <a:t> (3.2.2017)</a:t>
            </a:r>
          </a:p>
          <a:p>
            <a:r>
              <a:rPr lang="de-AT" sz="1000" dirty="0" err="1">
                <a:latin typeface="Arial" panose="020B0604020202020204" pitchFamily="34" charset="0"/>
                <a:cs typeface="Arial" panose="020B0604020202020204" pitchFamily="34" charset="0"/>
              </a:rPr>
              <a:t>Gronalt</a:t>
            </a:r>
            <a:r>
              <a:rPr lang="de-AT" sz="1000" dirty="0">
                <a:latin typeface="Arial" panose="020B0604020202020204" pitchFamily="34" charset="0"/>
                <a:cs typeface="Arial" panose="020B0604020202020204" pitchFamily="34" charset="0"/>
              </a:rPr>
              <a:t>, M. / Höfler, L. / </a:t>
            </a:r>
            <a:r>
              <a:rPr lang="de-AT" sz="1000" dirty="0" err="1">
                <a:latin typeface="Arial" panose="020B0604020202020204" pitchFamily="34" charset="0"/>
                <a:cs typeface="Arial" panose="020B0604020202020204" pitchFamily="34" charset="0"/>
              </a:rPr>
              <a:t>Humpl</a:t>
            </a:r>
            <a:r>
              <a:rPr lang="de-AT" sz="1000" dirty="0">
                <a:latin typeface="Arial" panose="020B0604020202020204" pitchFamily="34" charset="0"/>
                <a:cs typeface="Arial" panose="020B0604020202020204" pitchFamily="34" charset="0"/>
              </a:rPr>
              <a:t>, D. / Käfer, A. / </a:t>
            </a:r>
            <a:r>
              <a:rPr lang="de-AT" sz="1000" dirty="0" err="1">
                <a:latin typeface="Arial" panose="020B0604020202020204" pitchFamily="34" charset="0"/>
                <a:cs typeface="Arial" panose="020B0604020202020204" pitchFamily="34" charset="0"/>
              </a:rPr>
              <a:t>Peherstorfer</a:t>
            </a:r>
            <a:r>
              <a:rPr lang="de-AT" sz="1000" dirty="0">
                <a:latin typeface="Arial" panose="020B0604020202020204" pitchFamily="34" charset="0"/>
                <a:cs typeface="Arial" panose="020B0604020202020204" pitchFamily="34" charset="0"/>
              </a:rPr>
              <a:t>, H. / </a:t>
            </a:r>
            <a:r>
              <a:rPr lang="de-AT" sz="1000" dirty="0" err="1">
                <a:latin typeface="Arial" panose="020B0604020202020204" pitchFamily="34" charset="0"/>
                <a:cs typeface="Arial" panose="020B0604020202020204" pitchFamily="34" charset="0"/>
              </a:rPr>
              <a:t>Posset</a:t>
            </a:r>
            <a:r>
              <a:rPr lang="de-AT" sz="1000" dirty="0">
                <a:latin typeface="Arial" panose="020B0604020202020204" pitchFamily="34" charset="0"/>
                <a:cs typeface="Arial" panose="020B0604020202020204" pitchFamily="34" charset="0"/>
              </a:rPr>
              <a:t>, M. / </a:t>
            </a:r>
            <a:r>
              <a:rPr lang="de-AT" sz="1000" dirty="0" err="1">
                <a:latin typeface="Arial" panose="020B0604020202020204" pitchFamily="34" charset="0"/>
                <a:cs typeface="Arial" panose="020B0604020202020204" pitchFamily="34" charset="0"/>
              </a:rPr>
              <a:t>Pripfl</a:t>
            </a:r>
            <a:r>
              <a:rPr lang="de-AT" sz="1000" dirty="0">
                <a:latin typeface="Arial" panose="020B0604020202020204" pitchFamily="34" charset="0"/>
                <a:cs typeface="Arial" panose="020B0604020202020204" pitchFamily="34" charset="0"/>
              </a:rPr>
              <a:t>, H. / </a:t>
            </a:r>
            <a:r>
              <a:rPr lang="de-AT" sz="1000" dirty="0" err="1">
                <a:latin typeface="Arial" panose="020B0604020202020204" pitchFamily="34" charset="0"/>
                <a:cs typeface="Arial" panose="020B0604020202020204" pitchFamily="34" charset="0"/>
              </a:rPr>
              <a:t>Starkl</a:t>
            </a:r>
            <a:r>
              <a:rPr lang="de-AT" sz="1000" dirty="0">
                <a:latin typeface="Arial" panose="020B0604020202020204" pitchFamily="34" charset="0"/>
                <a:cs typeface="Arial" panose="020B0604020202020204" pitchFamily="34" charset="0"/>
              </a:rPr>
              <a:t>, F. (2010): Handbuch Intermodaler Verkehr, Wien: </a:t>
            </a:r>
            <a:r>
              <a:rPr lang="de-AT" sz="1000" dirty="0" err="1">
                <a:latin typeface="Arial" panose="020B0604020202020204" pitchFamily="34" charset="0"/>
                <a:cs typeface="Arial" panose="020B0604020202020204" pitchFamily="34" charset="0"/>
              </a:rPr>
              <a:t>Bohmann</a:t>
            </a:r>
            <a:endParaRPr lang="de-AT" sz="1000" dirty="0">
              <a:latin typeface="Arial" panose="020B0604020202020204" pitchFamily="34" charset="0"/>
              <a:cs typeface="Arial" panose="020B0604020202020204" pitchFamily="34" charset="0"/>
            </a:endParaRPr>
          </a:p>
          <a:p>
            <a:r>
              <a:rPr lang="de-AT" sz="1000" dirty="0">
                <a:latin typeface="Arial" panose="020B0604020202020204" pitchFamily="34" charset="0"/>
                <a:cs typeface="Arial" panose="020B0604020202020204" pitchFamily="34" charset="0"/>
              </a:rPr>
              <a:t>Hafen Hamburg (2016): </a:t>
            </a:r>
            <a:r>
              <a:rPr lang="de-AT" sz="1000" dirty="0">
                <a:latin typeface="Arial" panose="020B0604020202020204" pitchFamily="34" charset="0"/>
                <a:cs typeface="Arial" panose="020B0604020202020204" pitchFamily="34" charset="0"/>
                <a:hlinkClick r:id="rId11"/>
              </a:rPr>
              <a:t>https://www.hafen-hamburg.de/de/effizienter-und-umweltschonender-guetertransport-auf-der-schiene</a:t>
            </a:r>
            <a:r>
              <a:rPr lang="de-AT" sz="1000" dirty="0">
                <a:latin typeface="Arial" panose="020B0604020202020204" pitchFamily="34" charset="0"/>
                <a:cs typeface="Arial" panose="020B0604020202020204" pitchFamily="34" charset="0"/>
              </a:rPr>
              <a:t> (22.12.2016)</a:t>
            </a:r>
          </a:p>
          <a:p>
            <a:r>
              <a:rPr lang="de-AT" sz="1000" dirty="0">
                <a:latin typeface="Arial" panose="020B0604020202020204" pitchFamily="34" charset="0"/>
                <a:cs typeface="Arial" panose="020B0604020202020204" pitchFamily="34" charset="0"/>
              </a:rPr>
              <a:t>IHO (2017): </a:t>
            </a:r>
            <a:r>
              <a:rPr lang="de-AT" sz="1000" dirty="0">
                <a:latin typeface="Arial" panose="020B0604020202020204" pitchFamily="34" charset="0"/>
                <a:cs typeface="Arial" panose="020B0604020202020204" pitchFamily="34" charset="0"/>
                <a:hlinkClick r:id="rId12"/>
              </a:rPr>
              <a:t>http://iho.hu/hir/uj-leanyvallalatot-hozott-letre-a-rail-cargo-austria-151002</a:t>
            </a:r>
            <a:r>
              <a:rPr lang="de-AT" sz="1000" dirty="0">
                <a:latin typeface="Arial" panose="020B0604020202020204" pitchFamily="34" charset="0"/>
                <a:cs typeface="Arial" panose="020B0604020202020204" pitchFamily="34" charset="0"/>
              </a:rPr>
              <a:t> (5.2.2017)</a:t>
            </a:r>
          </a:p>
          <a:p>
            <a:r>
              <a:rPr lang="de-AT" sz="1000" dirty="0">
                <a:latin typeface="Arial" panose="020B0604020202020204" pitchFamily="34" charset="0"/>
                <a:cs typeface="Arial" panose="020B0604020202020204" pitchFamily="34" charset="0"/>
              </a:rPr>
              <a:t>Hamburg-Maschen (2017): </a:t>
            </a:r>
            <a:r>
              <a:rPr lang="de-AT" sz="1000" dirty="0">
                <a:latin typeface="Arial" panose="020B0604020202020204" pitchFamily="34" charset="0"/>
                <a:cs typeface="Arial" panose="020B0604020202020204" pitchFamily="34" charset="0"/>
                <a:hlinkClick r:id="rId13"/>
              </a:rPr>
              <a:t>http://www.artwave.eu/Hamburg-Maschen/#img=Hamburg_Maschen_16.JPG</a:t>
            </a:r>
            <a:r>
              <a:rPr lang="de-AT" sz="1000" dirty="0">
                <a:latin typeface="Arial" panose="020B0604020202020204" pitchFamily="34" charset="0"/>
                <a:cs typeface="Arial" panose="020B0604020202020204" pitchFamily="34" charset="0"/>
              </a:rPr>
              <a:t> (3.2.2017)</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Kummer, S. (2010): Einführung in die Verkehrswirtschaft, 2. Auflage, Wien: Facultas</a:t>
            </a:r>
          </a:p>
          <a:p>
            <a:r>
              <a:rPr lang="de-DE" sz="1000" dirty="0">
                <a:latin typeface="Arial" panose="020B0604020202020204" pitchFamily="34" charset="0"/>
                <a:cs typeface="Arial" panose="020B0604020202020204" pitchFamily="34" charset="0"/>
              </a:rPr>
              <a:t>Logistik-heute.de (2015) : </a:t>
            </a:r>
            <a:r>
              <a:rPr lang="de-DE" sz="1000" dirty="0">
                <a:latin typeface="Arial" panose="020B0604020202020204" pitchFamily="34" charset="0"/>
                <a:cs typeface="Arial" panose="020B0604020202020204" pitchFamily="34" charset="0"/>
                <a:hlinkClick r:id="rId14"/>
              </a:rPr>
              <a:t>http://www.logistik-heute.de/Logistik-News-Logistik-Nachrichten/Markt-News/13078/GDL-legt-Schienengueterverkehr-unbefristet-lahm-Bahnstreik-Ausstand-mit-offe</a:t>
            </a:r>
            <a:r>
              <a:rPr lang="de-DE" sz="1000" dirty="0">
                <a:latin typeface="Arial" panose="020B0604020202020204" pitchFamily="34" charset="0"/>
                <a:cs typeface="Arial" panose="020B0604020202020204" pitchFamily="34" charset="0"/>
              </a:rPr>
              <a:t> (16.11.2016)</a:t>
            </a:r>
          </a:p>
          <a:p>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487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References II</a:t>
            </a:r>
            <a:endParaRPr lang="de-AT" sz="2400" b="0" i="1" dirty="0"/>
          </a:p>
        </p:txBody>
      </p:sp>
      <p:sp>
        <p:nvSpPr>
          <p:cNvPr id="4" name="Textfeld 3"/>
          <p:cNvSpPr txBox="1"/>
          <p:nvPr/>
        </p:nvSpPr>
        <p:spPr>
          <a:xfrm>
            <a:off x="527720" y="1708934"/>
            <a:ext cx="8532440" cy="3477875"/>
          </a:xfrm>
          <a:prstGeom prst="rect">
            <a:avLst/>
          </a:prstGeom>
          <a:noFill/>
        </p:spPr>
        <p:txBody>
          <a:bodyPr wrap="square" rtlCol="0">
            <a:spAutoFit/>
          </a:bodyPr>
          <a:lstStyle/>
          <a:p>
            <a:endParaRPr lang="de-DE" sz="1000" dirty="0">
              <a:latin typeface="Arial" panose="020B0604020202020204" pitchFamily="34" charset="0"/>
              <a:cs typeface="Arial" panose="020B0604020202020204" pitchFamily="34" charset="0"/>
            </a:endParaRPr>
          </a:p>
          <a:p>
            <a:r>
              <a:rPr lang="de-AT" sz="1000" dirty="0">
                <a:latin typeface="Arial" panose="020B0604020202020204" pitchFamily="34" charset="0"/>
                <a:cs typeface="Arial" panose="020B0604020202020204" pitchFamily="34" charset="0"/>
              </a:rPr>
              <a:t>ÖBB </a:t>
            </a:r>
            <a:r>
              <a:rPr lang="de-AT" sz="1000" dirty="0" err="1">
                <a:latin typeface="Arial" panose="020B0604020202020204" pitchFamily="34" charset="0"/>
                <a:cs typeface="Arial" panose="020B0604020202020204" pitchFamily="34" charset="0"/>
              </a:rPr>
              <a:t>Infra</a:t>
            </a:r>
            <a:r>
              <a:rPr lang="de-AT" sz="1000" dirty="0">
                <a:latin typeface="Arial" panose="020B0604020202020204" pitchFamily="34" charset="0"/>
                <a:cs typeface="Arial" panose="020B0604020202020204" pitchFamily="34" charset="0"/>
              </a:rPr>
              <a:t> (2017): Schieneninfrastruktur, in: http://www.oebb.at/infrastruktur/de/_p_3_0_fuer_Kunden_Partner/3_2_Schienennutzung/3_3_Schieneninfrastruktur/index.jsp (30.1.2017)</a:t>
            </a:r>
            <a:endParaRPr lang="de-DE" sz="1000" dirty="0">
              <a:latin typeface="Arial" panose="020B0604020202020204" pitchFamily="34" charset="0"/>
              <a:cs typeface="Arial" panose="020B0604020202020204" pitchFamily="34" charset="0"/>
            </a:endParaRP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(2017): </a:t>
            </a:r>
            <a:r>
              <a:rPr lang="de-DE" sz="1000" dirty="0">
                <a:latin typeface="Arial" panose="020B0604020202020204" pitchFamily="34" charset="0"/>
                <a:cs typeface="Arial" panose="020B0604020202020204" pitchFamily="34" charset="0"/>
                <a:hlinkClick r:id="rId3"/>
              </a:rPr>
              <a:t>http://www.leitbetriebe.at/de/leitbetriebe/?mode=detail&amp;id=3645e428-22f8-155f-5b47-4f9410a88b45#wrap-content</a:t>
            </a:r>
            <a:r>
              <a:rPr lang="de-DE" sz="1000" dirty="0">
                <a:latin typeface="Arial" panose="020B0604020202020204" pitchFamily="34" charset="0"/>
                <a:cs typeface="Arial" panose="020B0604020202020204" pitchFamily="34" charset="0"/>
              </a:rPr>
              <a:t> (21.1.2017)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(2017a): </a:t>
            </a:r>
            <a:r>
              <a:rPr lang="de-DE" sz="1000" dirty="0">
                <a:latin typeface="Arial" panose="020B0604020202020204" pitchFamily="34" charset="0"/>
                <a:cs typeface="Arial" panose="020B0604020202020204" pitchFamily="34" charset="0"/>
                <a:hlinkClick r:id="rId4"/>
              </a:rPr>
              <a:t>http://www.railcargowagon.at/de/Unsere_Fahrzeuge/_Factsheets_pdf/Fals_RCW.pdf</a:t>
            </a:r>
            <a:r>
              <a:rPr lang="de-DE" sz="1000" dirty="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(2017b): </a:t>
            </a:r>
            <a:r>
              <a:rPr lang="de-DE" sz="1000" dirty="0">
                <a:latin typeface="Arial" panose="020B0604020202020204" pitchFamily="34" charset="0"/>
                <a:cs typeface="Arial" panose="020B0604020202020204" pitchFamily="34" charset="0"/>
                <a:hlinkClick r:id="rId5"/>
              </a:rPr>
              <a:t>http://www.railcargowagon.at/de/Unsere_Fahrzeuge/_Factsheets_pdf/Gabs_RCW.pdf</a:t>
            </a:r>
            <a:r>
              <a:rPr lang="de-DE" sz="1000" dirty="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(2017c): </a:t>
            </a:r>
            <a:r>
              <a:rPr lang="de-DE" sz="1000" dirty="0">
                <a:latin typeface="Arial" panose="020B0604020202020204" pitchFamily="34" charset="0"/>
                <a:cs typeface="Arial" panose="020B0604020202020204" pitchFamily="34" charset="0"/>
                <a:hlinkClick r:id="rId6"/>
              </a:rPr>
              <a:t>http://www.railcargowagon.at/de/Unsere_Fahrzeuge/_Factsheets_pdf/Ros_RCW.pdf</a:t>
            </a:r>
            <a:r>
              <a:rPr lang="de-DE" sz="1000" dirty="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(2017d): </a:t>
            </a:r>
            <a:r>
              <a:rPr lang="de-DE" sz="1000" dirty="0">
                <a:latin typeface="Arial" panose="020B0604020202020204" pitchFamily="34" charset="0"/>
                <a:cs typeface="Arial" panose="020B0604020202020204" pitchFamily="34" charset="0"/>
                <a:hlinkClick r:id="rId7"/>
              </a:rPr>
              <a:t>http://www.railcargowagon.at/de/Unsere_Fahrzeuge/_Factsheets_pdf/Lgjnss_RCW.pdf</a:t>
            </a:r>
            <a:r>
              <a:rPr lang="de-DE" sz="1000" dirty="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(2017e): </a:t>
            </a:r>
            <a:r>
              <a:rPr lang="de-DE" sz="1000" dirty="0">
                <a:latin typeface="Arial" panose="020B0604020202020204" pitchFamily="34" charset="0"/>
                <a:cs typeface="Arial" panose="020B0604020202020204" pitchFamily="34" charset="0"/>
                <a:hlinkClick r:id="rId8"/>
              </a:rPr>
              <a:t>http://www.railcargowagon.at/de/Unsere_Fahrzeuge/_Factsheets_pdf/Sdmmrs_Web.pdf</a:t>
            </a:r>
            <a:r>
              <a:rPr lang="de-DE" sz="1000" dirty="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(2017f): </a:t>
            </a:r>
            <a:r>
              <a:rPr lang="de-DE" sz="1000" dirty="0">
                <a:latin typeface="Arial" panose="020B0604020202020204" pitchFamily="34" charset="0"/>
                <a:cs typeface="Arial" panose="020B0604020202020204" pitchFamily="34" charset="0"/>
                <a:hlinkClick r:id="rId9"/>
              </a:rPr>
              <a:t>http://www.railcargowagon.at/de/Unsere_Fahrzeuge/_Factsheets_pdf/Uacs_RCW.pdf</a:t>
            </a:r>
            <a:r>
              <a:rPr lang="de-DE" sz="1000" dirty="0">
                <a:latin typeface="Arial" panose="020B0604020202020204" pitchFamily="34" charset="0"/>
                <a:cs typeface="Arial" panose="020B0604020202020204" pitchFamily="34" charset="0"/>
              </a:rPr>
              <a:t> (3.2.2017)</a:t>
            </a:r>
          </a:p>
          <a:p>
            <a:r>
              <a:rPr lang="de-AT" sz="1000" dirty="0" err="1">
                <a:latin typeface="Arial" panose="020B0604020202020204" pitchFamily="34" charset="0"/>
                <a:cs typeface="Arial" panose="020B0604020202020204" pitchFamily="34" charset="0"/>
              </a:rPr>
              <a:t>Railnetaustria</a:t>
            </a:r>
            <a:r>
              <a:rPr lang="de-AT" sz="1000" dirty="0">
                <a:latin typeface="Arial" panose="020B0604020202020204" pitchFamily="34" charset="0"/>
                <a:cs typeface="Arial" panose="020B0604020202020204" pitchFamily="34" charset="0"/>
              </a:rPr>
              <a:t> (2016): http://www.railnetaustria.at/vip8/betrieb/de/ und </a:t>
            </a:r>
            <a:r>
              <a:rPr lang="de-AT" sz="1000" dirty="0">
                <a:latin typeface="Arial" panose="020B0604020202020204" pitchFamily="34" charset="0"/>
                <a:cs typeface="Arial" panose="020B0604020202020204" pitchFamily="34" charset="0"/>
                <a:hlinkClick r:id="rId10"/>
              </a:rPr>
              <a:t>http://www.oebb.at/vip8/bau/de/</a:t>
            </a:r>
            <a:r>
              <a:rPr lang="de-AT" sz="1000" dirty="0">
                <a:latin typeface="Arial" panose="020B0604020202020204" pitchFamily="34" charset="0"/>
                <a:cs typeface="Arial" panose="020B0604020202020204" pitchFamily="34" charset="0"/>
              </a:rPr>
              <a:t> (22.12.2016)</a:t>
            </a:r>
          </a:p>
          <a:p>
            <a:r>
              <a:rPr lang="de-AT" sz="1000" dirty="0">
                <a:latin typeface="Arial" panose="020B0604020202020204" pitchFamily="34" charset="0"/>
                <a:cs typeface="Arial" panose="020B0604020202020204" pitchFamily="34" charset="0"/>
              </a:rPr>
              <a:t>Verkehrsrundschau.de (2013): </a:t>
            </a:r>
            <a:r>
              <a:rPr lang="de-AT" sz="1000" dirty="0">
                <a:latin typeface="Arial" panose="020B0604020202020204" pitchFamily="34" charset="0"/>
                <a:cs typeface="Arial" panose="020B0604020202020204" pitchFamily="34" charset="0"/>
                <a:hlinkClick r:id="rId11"/>
              </a:rPr>
              <a:t>http://www.verkehrsrundschau.de/kombinierter-verkehr-sgkv-beraet-bmvbs-1194981.html</a:t>
            </a:r>
            <a:r>
              <a:rPr lang="de-AT" sz="1000" dirty="0">
                <a:latin typeface="Arial" panose="020B0604020202020204" pitchFamily="34" charset="0"/>
                <a:cs typeface="Arial" panose="020B0604020202020204" pitchFamily="34" charset="0"/>
              </a:rPr>
              <a:t> (21.12.2016)</a:t>
            </a:r>
          </a:p>
          <a:p>
            <a:r>
              <a:rPr lang="de-AT" sz="1000" dirty="0">
                <a:latin typeface="Arial" panose="020B0604020202020204" pitchFamily="34" charset="0"/>
                <a:cs typeface="Arial" panose="020B0604020202020204" pitchFamily="34" charset="0"/>
              </a:rPr>
              <a:t>Verkehrsrundschau.de (2014): http://www.verkehrsrundschau.de/oesterreich-gegensaetzliche-nachfrage-nach-rollender-landstrasse-1364356.html (21.12.2016)</a:t>
            </a:r>
          </a:p>
          <a:p>
            <a:r>
              <a:rPr lang="de-AT" sz="1000" dirty="0">
                <a:latin typeface="Arial" panose="020B0604020202020204" pitchFamily="34" charset="0"/>
                <a:cs typeface="Arial" panose="020B0604020202020204" pitchFamily="34" charset="0"/>
              </a:rPr>
              <a:t>Verkehrsrundschau.de (2015): http://www.verkehrsrundschau.de/oesterreich-rail-cargo-group-organisiert-terminalbetrieb-neu-1705563.html  (21.12.2016)</a:t>
            </a:r>
          </a:p>
          <a:p>
            <a:r>
              <a:rPr lang="de-DE" sz="1000" dirty="0">
                <a:latin typeface="Arial" panose="020B0604020202020204" pitchFamily="34" charset="0"/>
                <a:cs typeface="Arial" panose="020B0604020202020204" pitchFamily="34" charset="0"/>
              </a:rPr>
              <a:t>Verkehrsrundschau.de (2016): </a:t>
            </a:r>
            <a:r>
              <a:rPr lang="de-DE" sz="1000" dirty="0">
                <a:latin typeface="Arial" panose="020B0604020202020204" pitchFamily="34" charset="0"/>
                <a:cs typeface="Arial" panose="020B0604020202020204" pitchFamily="34" charset="0"/>
                <a:hlinkClick r:id="rId12"/>
              </a:rPr>
              <a:t>http://www.verkehrsrundschau.de/bahn-erhoeht-preise-deutlich-staerker-als-lkw-unternehmen-1259813.html</a:t>
            </a:r>
            <a:r>
              <a:rPr lang="de-DE" sz="1000" dirty="0">
                <a:latin typeface="Arial" panose="020B0604020202020204" pitchFamily="34" charset="0"/>
                <a:cs typeface="Arial" panose="020B0604020202020204" pitchFamily="34" charset="0"/>
              </a:rPr>
              <a:t> (22.12.2016)</a:t>
            </a:r>
          </a:p>
          <a:p>
            <a:r>
              <a:rPr lang="de-DE" sz="1000" dirty="0">
                <a:latin typeface="Arial" panose="020B0604020202020204" pitchFamily="34" charset="0"/>
                <a:cs typeface="Arial" panose="020B0604020202020204" pitchFamily="34" charset="0"/>
              </a:rPr>
              <a:t>Waldwissen.net (2016): </a:t>
            </a:r>
            <a:r>
              <a:rPr lang="de-DE" sz="1000" dirty="0">
                <a:latin typeface="Arial" panose="020B0604020202020204" pitchFamily="34" charset="0"/>
                <a:cs typeface="Arial" panose="020B0604020202020204" pitchFamily="34" charset="0"/>
                <a:hlinkClick r:id="rId13"/>
              </a:rPr>
              <a:t>http://www.waldwissen.net/waldwirtschaft/holz/logistik/fva_bahntransport_28/index_DE</a:t>
            </a:r>
            <a:r>
              <a:rPr lang="de-DE" sz="1000" dirty="0">
                <a:latin typeface="Arial" panose="020B0604020202020204" pitchFamily="34" charset="0"/>
                <a:cs typeface="Arial" panose="020B0604020202020204" pitchFamily="34" charset="0"/>
              </a:rPr>
              <a:t> (8.11.2016)</a:t>
            </a:r>
          </a:p>
          <a:p>
            <a:r>
              <a:rPr lang="de-DE" sz="1000" dirty="0" err="1">
                <a:latin typeface="Arial" panose="020B0604020202020204" pitchFamily="34" charset="0"/>
                <a:cs typeface="Arial" panose="020B0604020202020204" pitchFamily="34" charset="0"/>
              </a:rPr>
              <a:t>Vepas</a:t>
            </a:r>
            <a:r>
              <a:rPr lang="de-DE" sz="1000" dirty="0">
                <a:latin typeface="Arial" panose="020B0604020202020204" pitchFamily="34" charset="0"/>
                <a:cs typeface="Arial" panose="020B0604020202020204" pitchFamily="34" charset="0"/>
              </a:rPr>
              <a:t> (2017): </a:t>
            </a:r>
            <a:r>
              <a:rPr lang="de-DE" sz="1000" dirty="0">
                <a:latin typeface="Arial" panose="020B0604020202020204" pitchFamily="34" charset="0"/>
                <a:cs typeface="Arial" panose="020B0604020202020204" pitchFamily="34" charset="0"/>
                <a:hlinkClick r:id="rId14"/>
              </a:rPr>
              <a:t>http://www.vepas-bahnservice.de/wp-content/uploads/Treptow_Umschlag_1.jpg</a:t>
            </a:r>
            <a:r>
              <a:rPr lang="de-DE" sz="1000" dirty="0">
                <a:latin typeface="Arial" panose="020B0604020202020204" pitchFamily="34" charset="0"/>
                <a:cs typeface="Arial" panose="020B0604020202020204" pitchFamily="34" charset="0"/>
              </a:rPr>
              <a:t> (3.2.2017)</a:t>
            </a:r>
          </a:p>
          <a:p>
            <a:r>
              <a:rPr lang="de-DE" sz="1000" dirty="0">
                <a:latin typeface="Arial" panose="020B0604020202020204" pitchFamily="34" charset="0"/>
                <a:cs typeface="Arial" panose="020B0604020202020204" pitchFamily="34" charset="0"/>
              </a:rPr>
              <a:t>ZTE (2017): </a:t>
            </a:r>
            <a:r>
              <a:rPr lang="de-DE" sz="1000" dirty="0">
                <a:latin typeface="Arial" panose="020B0604020202020204" pitchFamily="34" charset="0"/>
                <a:cs typeface="Arial" panose="020B0604020202020204" pitchFamily="34" charset="0"/>
                <a:hlinkClick r:id="rId15"/>
              </a:rPr>
              <a:t>http://zte-schwertransporte.de/de/angebot/schienenguterverkehr/</a:t>
            </a:r>
            <a:r>
              <a:rPr lang="de-DE" sz="1000" dirty="0">
                <a:latin typeface="Arial" panose="020B0604020202020204" pitchFamily="34" charset="0"/>
                <a:cs typeface="Arial" panose="020B0604020202020204" pitchFamily="34" charset="0"/>
              </a:rPr>
              <a:t> (3.2.2017)</a:t>
            </a:r>
          </a:p>
          <a:p>
            <a:endParaRPr lang="de-DE" sz="1000" dirty="0"/>
          </a:p>
        </p:txBody>
      </p:sp>
    </p:spTree>
    <p:extLst>
      <p:ext uri="{BB962C8B-B14F-4D97-AF65-F5344CB8AC3E}">
        <p14:creationId xmlns:p14="http://schemas.microsoft.com/office/powerpoint/2010/main" val="2832908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Additional Information</a:t>
            </a:r>
          </a:p>
        </p:txBody>
      </p:sp>
      <p:sp>
        <p:nvSpPr>
          <p:cNvPr id="4" name="Content Placeholder 2"/>
          <p:cNvSpPr>
            <a:spLocks noGrp="1"/>
          </p:cNvSpPr>
          <p:nvPr>
            <p:ph idx="1"/>
          </p:nvPr>
        </p:nvSpPr>
        <p:spPr>
          <a:xfrm>
            <a:off x="457200" y="1700808"/>
            <a:ext cx="8229600" cy="4776192"/>
          </a:xfrm>
        </p:spPr>
        <p:txBody>
          <a:bodyPr>
            <a:normAutofit/>
          </a:bodyPr>
          <a:lstStyle/>
          <a:p>
            <a:pPr marL="0" indent="0">
              <a:buNone/>
            </a:pPr>
            <a:r>
              <a:rPr lang="de-AT" sz="2000" b="1" dirty="0" err="1"/>
              <a:t>We</a:t>
            </a:r>
            <a:r>
              <a:rPr lang="de-AT" sz="2000" b="1" dirty="0"/>
              <a:t> </a:t>
            </a:r>
            <a:r>
              <a:rPr lang="de-AT" sz="2000" b="1" dirty="0" err="1"/>
              <a:t>hope</a:t>
            </a:r>
            <a:r>
              <a:rPr lang="de-AT" sz="2000" b="1" dirty="0"/>
              <a:t> </a:t>
            </a:r>
            <a:r>
              <a:rPr lang="de-AT" sz="2000" b="1" dirty="0" err="1"/>
              <a:t>our</a:t>
            </a:r>
            <a:r>
              <a:rPr lang="de-AT" sz="2000" b="1" dirty="0"/>
              <a:t> PowerPoint </a:t>
            </a:r>
            <a:r>
              <a:rPr lang="de-AT" sz="2000" b="1" dirty="0" err="1"/>
              <a:t>presentation</a:t>
            </a:r>
            <a:r>
              <a:rPr lang="de-AT" sz="2000" b="1" dirty="0"/>
              <a:t> </a:t>
            </a:r>
            <a:r>
              <a:rPr lang="de-AT" sz="2000" b="1" dirty="0" err="1"/>
              <a:t>meets</a:t>
            </a:r>
            <a:r>
              <a:rPr lang="de-AT" sz="2000" b="1" dirty="0"/>
              <a:t> </a:t>
            </a:r>
            <a:r>
              <a:rPr lang="de-AT" sz="2000" b="1" dirty="0" err="1"/>
              <a:t>your</a:t>
            </a:r>
            <a:r>
              <a:rPr lang="de-AT" sz="2000" b="1" dirty="0"/>
              <a:t> </a:t>
            </a:r>
            <a:r>
              <a:rPr lang="de-AT" sz="2000" b="1" dirty="0" err="1"/>
              <a:t>requirements</a:t>
            </a:r>
            <a:r>
              <a:rPr lang="de-AT" sz="2000" b="1" dirty="0"/>
              <a:t>!</a:t>
            </a:r>
          </a:p>
          <a:p>
            <a:pPr marL="0" indent="0">
              <a:buNone/>
            </a:pPr>
            <a:endParaRPr lang="de-AT" sz="2000" b="1" dirty="0"/>
          </a:p>
          <a:p>
            <a:pPr marL="0" indent="0">
              <a:buNone/>
            </a:pPr>
            <a:r>
              <a:rPr lang="de-AT" sz="2000" b="1" dirty="0"/>
              <a:t>        </a:t>
            </a:r>
            <a:r>
              <a:rPr lang="de-AT" sz="2000" b="1" dirty="0" err="1"/>
              <a:t>You</a:t>
            </a:r>
            <a:r>
              <a:rPr lang="de-AT" sz="2000" b="1" dirty="0"/>
              <a:t> </a:t>
            </a:r>
            <a:r>
              <a:rPr lang="de-AT" sz="2000" b="1" dirty="0" err="1"/>
              <a:t>are</a:t>
            </a:r>
            <a:r>
              <a:rPr lang="de-AT" sz="2000" b="1" dirty="0"/>
              <a:t> </a:t>
            </a:r>
            <a:r>
              <a:rPr lang="de-AT" sz="2000" b="1" dirty="0" err="1"/>
              <a:t>welcome</a:t>
            </a:r>
            <a:r>
              <a:rPr lang="de-AT" sz="2000" b="1" dirty="0"/>
              <a:t> </a:t>
            </a:r>
            <a:r>
              <a:rPr lang="de-AT" sz="2000" b="1" dirty="0" err="1"/>
              <a:t>to</a:t>
            </a:r>
            <a:r>
              <a:rPr lang="de-AT" sz="2000" b="1" dirty="0"/>
              <a:t> </a:t>
            </a:r>
            <a:r>
              <a:rPr lang="de-AT" sz="2000" b="1" dirty="0" err="1"/>
              <a:t>adapt</a:t>
            </a:r>
            <a:r>
              <a:rPr lang="de-AT" sz="2000" b="1" dirty="0"/>
              <a:t> </a:t>
            </a:r>
            <a:r>
              <a:rPr lang="de-AT" sz="2000" b="1" dirty="0" err="1"/>
              <a:t>this</a:t>
            </a:r>
            <a:r>
              <a:rPr lang="de-AT" sz="2000" b="1" dirty="0"/>
              <a:t> </a:t>
            </a:r>
            <a:r>
              <a:rPr lang="de-AT" sz="2000" b="1" dirty="0" err="1"/>
              <a:t>presentation</a:t>
            </a:r>
            <a:r>
              <a:rPr lang="de-AT" sz="2000" b="1" dirty="0"/>
              <a:t> </a:t>
            </a:r>
            <a:r>
              <a:rPr lang="de-AT" sz="2000" b="1" dirty="0" err="1"/>
              <a:t>according</a:t>
            </a:r>
            <a:r>
              <a:rPr lang="de-AT" sz="2000" b="1" dirty="0"/>
              <a:t> </a:t>
            </a:r>
            <a:r>
              <a:rPr lang="de-AT" sz="2000" b="1" dirty="0" err="1"/>
              <a:t>to</a:t>
            </a:r>
            <a:r>
              <a:rPr lang="de-AT" sz="2000" b="1" dirty="0"/>
              <a:t> </a:t>
            </a:r>
            <a:r>
              <a:rPr lang="de-AT" sz="2000" b="1" dirty="0" err="1"/>
              <a:t>your</a:t>
            </a:r>
            <a:r>
              <a:rPr lang="de-AT" sz="2000" b="1" dirty="0"/>
              <a:t> </a:t>
            </a:r>
            <a:r>
              <a:rPr lang="de-AT" sz="2000" b="1" dirty="0" err="1"/>
              <a:t>wishes</a:t>
            </a:r>
            <a:r>
              <a:rPr lang="de-AT" sz="2000" b="1" dirty="0"/>
              <a:t> and </a:t>
            </a:r>
            <a:r>
              <a:rPr lang="de-AT" sz="2000" b="1" dirty="0" err="1"/>
              <a:t>requirements</a:t>
            </a:r>
            <a:r>
              <a:rPr lang="de-AT" sz="2000" b="1" dirty="0"/>
              <a:t> and </a:t>
            </a:r>
            <a:r>
              <a:rPr lang="de-AT" sz="2000" b="1" dirty="0" err="1"/>
              <a:t>to</a:t>
            </a:r>
            <a:r>
              <a:rPr lang="de-AT" sz="2000" b="1" dirty="0"/>
              <a:t> </a:t>
            </a:r>
            <a:r>
              <a:rPr lang="de-AT" sz="2000" b="1" dirty="0" err="1"/>
              <a:t>use</a:t>
            </a:r>
            <a:r>
              <a:rPr lang="de-AT" sz="2000" b="1" dirty="0"/>
              <a:t> </a:t>
            </a:r>
            <a:r>
              <a:rPr lang="de-AT" sz="2000" b="1" dirty="0" err="1"/>
              <a:t>it</a:t>
            </a:r>
            <a:r>
              <a:rPr lang="de-AT" sz="2000" b="1" dirty="0"/>
              <a:t> </a:t>
            </a:r>
            <a:r>
              <a:rPr lang="de-AT" sz="2000" b="1" dirty="0" err="1"/>
              <a:t>for</a:t>
            </a:r>
            <a:r>
              <a:rPr lang="de-AT" sz="2000" b="1" dirty="0"/>
              <a:t> </a:t>
            </a:r>
            <a:r>
              <a:rPr lang="de-AT" sz="2000" b="1" dirty="0" err="1"/>
              <a:t>your</a:t>
            </a:r>
            <a:r>
              <a:rPr lang="de-AT" sz="2000" b="1" dirty="0"/>
              <a:t> </a:t>
            </a:r>
            <a:r>
              <a:rPr lang="de-AT" sz="2000" b="1" dirty="0" err="1"/>
              <a:t>lessons</a:t>
            </a:r>
            <a:r>
              <a:rPr lang="de-AT" sz="2000" b="1" dirty="0"/>
              <a:t>/</a:t>
            </a:r>
            <a:r>
              <a:rPr lang="de-AT" sz="2000" b="1" dirty="0" err="1"/>
              <a:t>lectures</a:t>
            </a:r>
            <a:r>
              <a:rPr lang="de-AT" sz="2000" b="1" dirty="0"/>
              <a:t>.</a:t>
            </a:r>
          </a:p>
          <a:p>
            <a:pPr marL="0" indent="0">
              <a:buNone/>
            </a:pPr>
            <a:endParaRPr lang="de-AT" sz="2000" b="1" dirty="0"/>
          </a:p>
          <a:p>
            <a:pPr marL="0" indent="0">
              <a:buNone/>
            </a:pPr>
            <a:r>
              <a:rPr lang="de-AT" sz="2000" b="1" dirty="0" err="1"/>
              <a:t>We</a:t>
            </a:r>
            <a:r>
              <a:rPr lang="de-AT" sz="2000" b="1" dirty="0"/>
              <a:t> </a:t>
            </a:r>
            <a:r>
              <a:rPr lang="de-AT" sz="2000" b="1" dirty="0" err="1"/>
              <a:t>are</a:t>
            </a:r>
            <a:r>
              <a:rPr lang="de-AT" sz="2000" b="1" dirty="0"/>
              <a:t> happy </a:t>
            </a:r>
            <a:r>
              <a:rPr lang="de-AT" sz="2000" b="1" dirty="0" err="1"/>
              <a:t>to</a:t>
            </a:r>
            <a:r>
              <a:rPr lang="de-AT" sz="2000" b="1" dirty="0"/>
              <a:t> </a:t>
            </a:r>
            <a:r>
              <a:rPr lang="de-AT" sz="2000" b="1" dirty="0" err="1"/>
              <a:t>receive</a:t>
            </a:r>
            <a:r>
              <a:rPr lang="de-AT" sz="2000" b="1" dirty="0"/>
              <a:t> </a:t>
            </a:r>
            <a:r>
              <a:rPr lang="de-AT" sz="2000" b="1" dirty="0" err="1"/>
              <a:t>your</a:t>
            </a:r>
            <a:r>
              <a:rPr lang="de-AT" sz="2000" b="1" dirty="0"/>
              <a:t> </a:t>
            </a:r>
            <a:r>
              <a:rPr lang="de-AT" sz="2000" b="1" dirty="0" err="1"/>
              <a:t>questions</a:t>
            </a:r>
            <a:r>
              <a:rPr lang="de-AT" sz="2000" b="1" dirty="0"/>
              <a:t> </a:t>
            </a:r>
            <a:r>
              <a:rPr lang="de-AT" sz="2000" b="1" dirty="0" err="1"/>
              <a:t>or</a:t>
            </a:r>
            <a:r>
              <a:rPr lang="de-AT" sz="2000" b="1" dirty="0"/>
              <a:t> </a:t>
            </a:r>
            <a:r>
              <a:rPr lang="de-AT" sz="2000" b="1" dirty="0" err="1"/>
              <a:t>feedback</a:t>
            </a:r>
            <a:r>
              <a:rPr lang="de-AT" sz="2000" b="1" dirty="0"/>
              <a:t> at rerail@fh-vie.ac.at .</a:t>
            </a:r>
          </a:p>
          <a:p>
            <a:pPr marL="0" indent="0">
              <a:buNone/>
            </a:pPr>
            <a:endParaRPr lang="de-AT" sz="2000" b="1" dirty="0"/>
          </a:p>
          <a:p>
            <a:pPr marL="0" indent="0">
              <a:buNone/>
            </a:pPr>
            <a:r>
              <a:rPr lang="de-AT" sz="2000" b="1" dirty="0"/>
              <a:t>Further PowerPoint </a:t>
            </a:r>
            <a:r>
              <a:rPr lang="de-AT" sz="2000" b="1" dirty="0" err="1"/>
              <a:t>slides</a:t>
            </a:r>
            <a:r>
              <a:rPr lang="de-AT" sz="2000" b="1" dirty="0"/>
              <a:t> and </a:t>
            </a:r>
            <a:r>
              <a:rPr lang="de-AT" sz="2000" b="1" dirty="0" err="1"/>
              <a:t>teaching</a:t>
            </a:r>
            <a:r>
              <a:rPr lang="de-AT" sz="2000" b="1" dirty="0"/>
              <a:t> </a:t>
            </a:r>
            <a:r>
              <a:rPr lang="de-AT" sz="2000" b="1" dirty="0" err="1"/>
              <a:t>resources</a:t>
            </a:r>
            <a:r>
              <a:rPr lang="de-AT" sz="2000" b="1" dirty="0"/>
              <a:t> at</a:t>
            </a:r>
          </a:p>
          <a:p>
            <a:pPr marL="0" indent="0">
              <a:buNone/>
            </a:pPr>
            <a:endParaRPr lang="de-AT" sz="400" b="1" dirty="0"/>
          </a:p>
          <a:p>
            <a:pPr marL="0" indent="0">
              <a:buNone/>
            </a:pPr>
            <a:r>
              <a:rPr lang="de-AT" sz="2000" b="1" dirty="0"/>
              <a:t>http://www.retrans.at/de/</a:t>
            </a:r>
          </a:p>
          <a:p>
            <a:pPr marL="0" indent="0">
              <a:buNone/>
            </a:pPr>
            <a:endParaRPr lang="de-AT" sz="2000" b="1" dirty="0"/>
          </a:p>
        </p:txBody>
      </p:sp>
      <p:pic>
        <p:nvPicPr>
          <p:cNvPr id="5" name="Picture 3"/>
          <p:cNvPicPr>
            <a:picLocks noChangeAspect="1"/>
          </p:cNvPicPr>
          <p:nvPr/>
        </p:nvPicPr>
        <p:blipFill>
          <a:blip r:embed="rId3" cstate="print">
            <a:graysc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28666" y="2348880"/>
            <a:ext cx="432048" cy="432048"/>
          </a:xfrm>
          <a:prstGeom prst="rect">
            <a:avLst/>
          </a:prstGeom>
          <a:ln>
            <a:noFill/>
          </a:ln>
        </p:spPr>
      </p:pic>
    </p:spTree>
    <p:extLst>
      <p:ext uri="{BB962C8B-B14F-4D97-AF65-F5344CB8AC3E}">
        <p14:creationId xmlns:p14="http://schemas.microsoft.com/office/powerpoint/2010/main" val="1855780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Introduction</a:t>
            </a:r>
            <a:endParaRPr lang="de-AT" dirty="0"/>
          </a:p>
        </p:txBody>
      </p:sp>
      <p:sp>
        <p:nvSpPr>
          <p:cNvPr id="4" name="Abgerundetes Rechteck 3"/>
          <p:cNvSpPr/>
          <p:nvPr/>
        </p:nvSpPr>
        <p:spPr>
          <a:xfrm>
            <a:off x="683568" y="2780928"/>
            <a:ext cx="7632848" cy="1872208"/>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1313" algn="ctr"/>
            <a:endParaRPr lang="de-AT" sz="1400" b="1" dirty="0">
              <a:solidFill>
                <a:schemeClr val="tx1"/>
              </a:solidFill>
              <a:latin typeface="Arial" panose="020B0604020202020204" pitchFamily="34" charset="0"/>
              <a:cs typeface="Arial" panose="020B0604020202020204" pitchFamily="34" charset="0"/>
            </a:endParaRPr>
          </a:p>
          <a:p>
            <a:pPr marL="1611313" algn="ctr"/>
            <a:r>
              <a:rPr lang="de-AT" sz="2800" b="1" dirty="0">
                <a:solidFill>
                  <a:schemeClr val="tx1"/>
                </a:solidFill>
                <a:latin typeface="Arial" panose="020B0604020202020204" pitchFamily="34" charset="0"/>
                <a:cs typeface="Arial" panose="020B0604020202020204" pitchFamily="34" charset="0"/>
              </a:rPr>
              <a:t>What do you associate with rail transport?</a:t>
            </a: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l="25614" r="34978" b="28410"/>
          <a:stretch/>
        </p:blipFill>
        <p:spPr>
          <a:xfrm>
            <a:off x="323528" y="1911906"/>
            <a:ext cx="3160080" cy="1738043"/>
          </a:xfrm>
          <a:prstGeom prst="rect">
            <a:avLst/>
          </a:prstGeom>
        </p:spPr>
      </p:pic>
      <p:pic>
        <p:nvPicPr>
          <p:cNvPr id="8" name="Grafik 7"/>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rcRect t="20715" b="20715"/>
          <a:stretch/>
        </p:blipFill>
        <p:spPr>
          <a:xfrm rot="952553">
            <a:off x="6815951" y="2790641"/>
            <a:ext cx="2011854" cy="2592288"/>
          </a:xfrm>
          <a:prstGeom prst="rect">
            <a:avLst/>
          </a:prstGeom>
        </p:spPr>
      </p:pic>
    </p:spTree>
    <p:extLst>
      <p:ext uri="{BB962C8B-B14F-4D97-AF65-F5344CB8AC3E}">
        <p14:creationId xmlns:p14="http://schemas.microsoft.com/office/powerpoint/2010/main" val="81748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Agenda</a:t>
            </a:r>
          </a:p>
        </p:txBody>
      </p:sp>
      <p:graphicFrame>
        <p:nvGraphicFramePr>
          <p:cNvPr id="4" name="Inhaltsplatzhalter 4"/>
          <p:cNvGraphicFramePr>
            <a:graphicFrameLocks/>
          </p:cNvGraphicFramePr>
          <p:nvPr>
            <p:extLst>
              <p:ext uri="{D42A27DB-BD31-4B8C-83A1-F6EECF244321}">
                <p14:modId xmlns:p14="http://schemas.microsoft.com/office/powerpoint/2010/main" val="2559232903"/>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5177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a:t>Characteristics of Rail Transport</a:t>
            </a:r>
          </a:p>
        </p:txBody>
      </p:sp>
      <p:sp>
        <p:nvSpPr>
          <p:cNvPr id="6" name="Abgerundetes Rechteck 5"/>
          <p:cNvSpPr/>
          <p:nvPr/>
        </p:nvSpPr>
        <p:spPr>
          <a:xfrm>
            <a:off x="512992" y="2024844"/>
            <a:ext cx="3168352" cy="2232248"/>
          </a:xfrm>
          <a:prstGeom prst="roundRect">
            <a:avLst>
              <a:gd name="adj" fmla="val 10227"/>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en-AU" sz="160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en-AU">
                <a:solidFill>
                  <a:schemeClr val="tx1"/>
                </a:solidFill>
                <a:latin typeface="Arial" panose="020B0604020202020204" pitchFamily="34" charset="0"/>
                <a:cs typeface="Arial" panose="020B0604020202020204" pitchFamily="34" charset="0"/>
              </a:rPr>
              <a:t>high mass transport efficiency</a:t>
            </a:r>
          </a:p>
          <a:p>
            <a:pPr marL="285750" indent="-195263">
              <a:buFont typeface="Wingdings" panose="05000000000000000000" pitchFamily="2" charset="2"/>
              <a:buChar char="§"/>
            </a:pPr>
            <a:r>
              <a:rPr lang="en-AU">
                <a:solidFill>
                  <a:schemeClr val="tx1"/>
                </a:solidFill>
                <a:latin typeface="Arial" panose="020B0604020202020204" pitchFamily="34" charset="0"/>
                <a:cs typeface="Arial" panose="020B0604020202020204" pitchFamily="34" charset="0"/>
              </a:rPr>
              <a:t>high safety and reliability</a:t>
            </a:r>
          </a:p>
          <a:p>
            <a:pPr marL="285750" indent="-195263">
              <a:buFont typeface="Wingdings" panose="05000000000000000000" pitchFamily="2" charset="2"/>
              <a:buChar char="§"/>
            </a:pPr>
            <a:r>
              <a:rPr lang="en-AU">
                <a:solidFill>
                  <a:schemeClr val="tx1"/>
                </a:solidFill>
                <a:latin typeface="Arial" panose="020B0604020202020204" pitchFamily="34" charset="0"/>
                <a:cs typeface="Arial" panose="020B0604020202020204" pitchFamily="34" charset="0"/>
              </a:rPr>
              <a:t>low unit costs</a:t>
            </a:r>
          </a:p>
          <a:p>
            <a:pPr marL="285750" indent="-195263">
              <a:buFont typeface="Wingdings" panose="05000000000000000000" pitchFamily="2" charset="2"/>
              <a:buChar char="§"/>
            </a:pPr>
            <a:r>
              <a:rPr lang="en-AU">
                <a:solidFill>
                  <a:schemeClr val="tx1"/>
                </a:solidFill>
                <a:latin typeface="Arial" panose="020B0604020202020204" pitchFamily="34" charset="0"/>
                <a:cs typeface="Arial" panose="020B0604020202020204" pitchFamily="34" charset="0"/>
              </a:rPr>
              <a:t>suitability for automation</a:t>
            </a:r>
          </a:p>
        </p:txBody>
      </p:sp>
      <p:sp>
        <p:nvSpPr>
          <p:cNvPr id="7" name="Abgerundetes Rechteck 6"/>
          <p:cNvSpPr/>
          <p:nvPr/>
        </p:nvSpPr>
        <p:spPr>
          <a:xfrm>
            <a:off x="1142769" y="1714104"/>
            <a:ext cx="1905064" cy="576064"/>
          </a:xfrm>
          <a:prstGeom prst="roundRect">
            <a:avLst>
              <a:gd name="adj" fmla="val 1022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solidFill>
                  <a:schemeClr val="bg1"/>
                </a:solidFill>
                <a:latin typeface="Arial" panose="020B0604020202020204" pitchFamily="34" charset="0"/>
                <a:cs typeface="Arial" panose="020B0604020202020204" pitchFamily="34" charset="0"/>
              </a:rPr>
              <a:t>strengths</a:t>
            </a:r>
            <a:endParaRPr lang="de-AT" b="1" dirty="0">
              <a:solidFill>
                <a:schemeClr val="bg1"/>
              </a:solidFill>
              <a:latin typeface="Arial" panose="020B0604020202020204" pitchFamily="34" charset="0"/>
              <a:cs typeface="Arial" panose="020B0604020202020204" pitchFamily="34" charset="0"/>
            </a:endParaRPr>
          </a:p>
        </p:txBody>
      </p:sp>
      <p:sp>
        <p:nvSpPr>
          <p:cNvPr id="9" name="Abgerundetes Rechteck 8"/>
          <p:cNvSpPr/>
          <p:nvPr/>
        </p:nvSpPr>
        <p:spPr>
          <a:xfrm>
            <a:off x="5436096" y="4472599"/>
            <a:ext cx="3168352" cy="1625043"/>
          </a:xfrm>
          <a:prstGeom prst="roundRect">
            <a:avLst>
              <a:gd name="adj" fmla="val 1022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en-AU" sz="160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en-AU">
                <a:solidFill>
                  <a:schemeClr val="tx1"/>
                </a:solidFill>
                <a:latin typeface="Arial" panose="020B0604020202020204" pitchFamily="34" charset="0"/>
                <a:cs typeface="Arial" panose="020B0604020202020204" pitchFamily="34" charset="0"/>
              </a:rPr>
              <a:t>high share of fixed costs</a:t>
            </a:r>
          </a:p>
          <a:p>
            <a:pPr marL="285750" indent="-195263">
              <a:buFont typeface="Wingdings" panose="05000000000000000000" pitchFamily="2" charset="2"/>
              <a:buChar char="§"/>
            </a:pPr>
            <a:r>
              <a:rPr lang="en-AU">
                <a:solidFill>
                  <a:schemeClr val="tx1"/>
                </a:solidFill>
                <a:latin typeface="Arial" panose="020B0604020202020204" pitchFamily="34" charset="0"/>
                <a:cs typeface="Arial" panose="020B0604020202020204" pitchFamily="34" charset="0"/>
              </a:rPr>
              <a:t>terminal to terminal transport</a:t>
            </a:r>
          </a:p>
          <a:p>
            <a:pPr marL="285750" indent="-195263">
              <a:buFont typeface="Wingdings" panose="05000000000000000000" pitchFamily="2" charset="2"/>
              <a:buChar char="§"/>
            </a:pPr>
            <a:r>
              <a:rPr lang="en-AU">
                <a:solidFill>
                  <a:schemeClr val="tx1"/>
                </a:solidFill>
                <a:latin typeface="Arial" panose="020B0604020202020204" pitchFamily="34" charset="0"/>
                <a:cs typeface="Arial" panose="020B0604020202020204" pitchFamily="34" charset="0"/>
              </a:rPr>
              <a:t>relatively low flexibility</a:t>
            </a:r>
          </a:p>
        </p:txBody>
      </p:sp>
      <p:sp>
        <p:nvSpPr>
          <p:cNvPr id="10" name="Abgerundetes Rechteck 9"/>
          <p:cNvSpPr/>
          <p:nvPr/>
        </p:nvSpPr>
        <p:spPr>
          <a:xfrm>
            <a:off x="6065873" y="4161860"/>
            <a:ext cx="1905064" cy="576064"/>
          </a:xfrm>
          <a:prstGeom prst="roundRect">
            <a:avLst>
              <a:gd name="adj" fmla="val 102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solidFill>
                  <a:schemeClr val="bg1"/>
                </a:solidFill>
                <a:latin typeface="Arial" panose="020B0604020202020204" pitchFamily="34" charset="0"/>
                <a:cs typeface="Arial" panose="020B0604020202020204" pitchFamily="34" charset="0"/>
              </a:rPr>
              <a:t>weaknesses</a:t>
            </a:r>
            <a:endParaRPr lang="de-AT" b="1" dirty="0">
              <a:solidFill>
                <a:schemeClr val="bg1"/>
              </a:solidFill>
              <a:latin typeface="Arial" panose="020B0604020202020204" pitchFamily="34" charset="0"/>
              <a:cs typeface="Arial" panose="020B0604020202020204" pitchFamily="34" charset="0"/>
            </a:endParaRPr>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25614" r="34978" b="28410"/>
          <a:stretch/>
        </p:blipFill>
        <p:spPr>
          <a:xfrm>
            <a:off x="3212120" y="3213926"/>
            <a:ext cx="3160080" cy="1738043"/>
          </a:xfrm>
          <a:prstGeom prst="rect">
            <a:avLst/>
          </a:prstGeom>
        </p:spPr>
      </p:pic>
    </p:spTree>
    <p:extLst>
      <p:ext uri="{BB962C8B-B14F-4D97-AF65-F5344CB8AC3E}">
        <p14:creationId xmlns:p14="http://schemas.microsoft.com/office/powerpoint/2010/main" val="957923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The Rail </a:t>
            </a:r>
            <a:r>
              <a:rPr lang="en-AU" dirty="0"/>
              <a:t>Sector</a:t>
            </a:r>
            <a:r>
              <a:rPr lang="de-AT" dirty="0"/>
              <a:t> and its Competitors ...</a:t>
            </a:r>
          </a:p>
        </p:txBody>
      </p:sp>
      <p:sp>
        <p:nvSpPr>
          <p:cNvPr id="8" name="Abgerundetes Rechteck 7"/>
          <p:cNvSpPr/>
          <p:nvPr/>
        </p:nvSpPr>
        <p:spPr>
          <a:xfrm>
            <a:off x="611560" y="2132856"/>
            <a:ext cx="3816424" cy="3384376"/>
          </a:xfrm>
          <a:prstGeom prst="roundRect">
            <a:avLst>
              <a:gd name="adj" fmla="val 10227"/>
            </a:avLst>
          </a:prstGeom>
          <a:solidFill>
            <a:schemeClr val="bg1"/>
          </a:solidFill>
          <a:ln>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ne-NP" sz="1600">
              <a:solidFill>
                <a:schemeClr val="tx1"/>
              </a:solidFill>
              <a:latin typeface="Arial" panose="020B0604020202020204" pitchFamily="34" charset="0"/>
              <a:cs typeface="Arial" panose="020B0604020202020204" pitchFamily="34" charset="0"/>
            </a:endParaRPr>
          </a:p>
          <a:p>
            <a:pPr marL="90487"/>
            <a:endParaRPr lang="ne-NP" sz="300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higher degree of area coverage</a:t>
            </a: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greater flexibility</a:t>
            </a: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door-to-door services</a:t>
            </a: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higher risk of accidents</a:t>
            </a: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limited loading capacity for heavy and large-volume objects</a:t>
            </a:r>
          </a:p>
        </p:txBody>
      </p:sp>
      <p:sp>
        <p:nvSpPr>
          <p:cNvPr id="9" name="Abgerundetes Rechteck 8"/>
          <p:cNvSpPr/>
          <p:nvPr/>
        </p:nvSpPr>
        <p:spPr>
          <a:xfrm>
            <a:off x="4608004" y="3711129"/>
            <a:ext cx="3816424" cy="2376264"/>
          </a:xfrm>
          <a:prstGeom prst="roundRect">
            <a:avLst>
              <a:gd name="adj" fmla="val 10227"/>
            </a:avLst>
          </a:prstGeom>
          <a:solidFill>
            <a:schemeClr val="bg1"/>
          </a:solidFill>
          <a:ln>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ne-NP" sz="160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high mass output</a:t>
            </a: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terminal-to-terminal traffic</a:t>
            </a: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longer transport time</a:t>
            </a:r>
          </a:p>
          <a:p>
            <a:pPr marL="285750" indent="-195263">
              <a:buFont typeface="Wingdings" panose="05000000000000000000" pitchFamily="2" charset="2"/>
              <a:buChar char="§"/>
            </a:pPr>
            <a:r>
              <a:rPr lang="ne-NP">
                <a:solidFill>
                  <a:schemeClr val="tx1"/>
                </a:solidFill>
                <a:latin typeface="Arial" panose="020B0604020202020204" pitchFamily="34" charset="0"/>
                <a:cs typeface="Arial" panose="020B0604020202020204" pitchFamily="34" charset="0"/>
              </a:rPr>
              <a:t>higher packaging requirements</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2090" r="50000" b="30635"/>
          <a:stretch/>
        </p:blipFill>
        <p:spPr>
          <a:xfrm flipH="1">
            <a:off x="6516216" y="3026049"/>
            <a:ext cx="2232248" cy="1411063"/>
          </a:xfrm>
          <a:prstGeom prst="rect">
            <a:avLst/>
          </a:prstGeom>
        </p:spPr>
      </p:pic>
      <p:pic>
        <p:nvPicPr>
          <p:cNvPr id="7" name="Grafik 6"/>
          <p:cNvPicPr/>
          <p:nvPr/>
        </p:nvPicPr>
        <p:blipFill rotWithShape="1">
          <a:blip r:embed="rId4" cstate="print">
            <a:extLst>
              <a:ext uri="{28A0092B-C50C-407E-A947-70E740481C1C}">
                <a14:useLocalDpi xmlns:a14="http://schemas.microsoft.com/office/drawing/2010/main" val="0"/>
              </a:ext>
            </a:extLst>
          </a:blip>
          <a:srcRect l="25114" r="47828" b="26074"/>
          <a:stretch/>
        </p:blipFill>
        <p:spPr>
          <a:xfrm>
            <a:off x="1331640" y="1556792"/>
            <a:ext cx="2464461" cy="1440160"/>
          </a:xfrm>
          <a:prstGeom prst="rect">
            <a:avLst/>
          </a:prstGeom>
        </p:spPr>
      </p:pic>
    </p:spTree>
    <p:extLst>
      <p:ext uri="{BB962C8B-B14F-4D97-AF65-F5344CB8AC3E}">
        <p14:creationId xmlns:p14="http://schemas.microsoft.com/office/powerpoint/2010/main" val="264256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Austrian Rail Network</a:t>
            </a:r>
          </a:p>
        </p:txBody>
      </p:sp>
      <p:pic>
        <p:nvPicPr>
          <p:cNvPr id="4" name="Picture 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83568" y="1628800"/>
            <a:ext cx="7848871" cy="4551706"/>
          </a:xfrm>
          <a:noFill/>
        </p:spPr>
      </p:pic>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8A48850D-2C86-4FAE-B251-282BE152CC8B}"/>
                  </a:ext>
                </a:extLst>
              </p:cNvPr>
              <p:cNvGraphicFramePr>
                <a:graphicFrameLocks noChangeAspect="1"/>
              </p:cNvGraphicFramePr>
              <p:nvPr>
                <p:extLst>
                  <p:ext uri="{D42A27DB-BD31-4B8C-83A1-F6EECF244321}">
                    <p14:modId xmlns:p14="http://schemas.microsoft.com/office/powerpoint/2010/main" val="2131493346"/>
                  </p:ext>
                </p:extLst>
              </p:nvPr>
            </p:nvGraphicFramePr>
            <p:xfrm>
              <a:off x="-2658979" y="4268203"/>
              <a:ext cx="2286000" cy="1714500"/>
            </p:xfrm>
            <a:graphic>
              <a:graphicData uri="http://schemas.microsoft.com/office/powerpoint/2016/slidezoom">
                <pslz:sldZm>
                  <pslz:sldZmObj sldId="283" cId="1861542345">
                    <pslz:zmPr id="{5EE67D98-38C5-4D99-8523-C896052A5DEC}"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Folienzoom 4">
                <a:hlinkClick r:id="rId5" action="ppaction://hlinksldjump"/>
                <a:extLst>
                  <a:ext uri="{FF2B5EF4-FFF2-40B4-BE49-F238E27FC236}">
                    <a16:creationId xmlns:a16="http://schemas.microsoft.com/office/drawing/2014/main" id="{8A48850D-2C86-4FAE-B251-282BE152CC8B}"/>
                  </a:ext>
                </a:extLst>
              </p:cNvPr>
              <p:cNvPicPr>
                <a:picLocks noGrp="1" noRot="1" noChangeAspect="1" noMove="1" noResize="1" noEditPoints="1" noAdjustHandles="1" noChangeArrowheads="1" noChangeShapeType="1"/>
              </p:cNvPicPr>
              <p:nvPr/>
            </p:nvPicPr>
            <p:blipFill>
              <a:blip r:embed="rId6"/>
              <a:stretch>
                <a:fillRect/>
              </a:stretch>
            </p:blipFill>
            <p:spPr>
              <a:xfrm>
                <a:off x="-2658979" y="4268203"/>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86154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Rail Construction Projects in Austria</a:t>
            </a:r>
          </a:p>
        </p:txBody>
      </p:sp>
      <p:pic>
        <p:nvPicPr>
          <p:cNvPr id="5" name="Grafik 4"/>
          <p:cNvPicPr>
            <a:picLocks noChangeAspect="1"/>
          </p:cNvPicPr>
          <p:nvPr/>
        </p:nvPicPr>
        <p:blipFill>
          <a:blip r:embed="rId3"/>
          <a:stretch>
            <a:fillRect/>
          </a:stretch>
        </p:blipFill>
        <p:spPr>
          <a:xfrm>
            <a:off x="575350" y="1988840"/>
            <a:ext cx="7993300" cy="3568874"/>
          </a:xfrm>
          <a:prstGeom prst="rect">
            <a:avLst/>
          </a:prstGeom>
        </p:spPr>
      </p:pic>
    </p:spTree>
    <p:extLst>
      <p:ext uri="{BB962C8B-B14F-4D97-AF65-F5344CB8AC3E}">
        <p14:creationId xmlns:p14="http://schemas.microsoft.com/office/powerpoint/2010/main" val="14740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3200" dirty="0"/>
              <a:t>Track Widths</a:t>
            </a:r>
            <a:br>
              <a:rPr lang="de-AT" sz="3200" dirty="0"/>
            </a:br>
            <a:r>
              <a:rPr lang="de-AT" sz="3200" dirty="0"/>
              <a:t>Main Track </a:t>
            </a:r>
            <a:r>
              <a:rPr lang="en-AU" sz="3200" dirty="0"/>
              <a:t>Widths</a:t>
            </a:r>
            <a:r>
              <a:rPr lang="de-AT" sz="3200" dirty="0"/>
              <a:t> in Individual States</a:t>
            </a:r>
          </a:p>
        </p:txBody>
      </p:sp>
      <p:pic>
        <p:nvPicPr>
          <p:cNvPr id="5" name="Grafik 4"/>
          <p:cNvPicPr>
            <a:picLocks noChangeAspect="1"/>
          </p:cNvPicPr>
          <p:nvPr/>
        </p:nvPicPr>
        <p:blipFill>
          <a:blip r:embed="rId3"/>
          <a:stretch>
            <a:fillRect/>
          </a:stretch>
        </p:blipFill>
        <p:spPr>
          <a:xfrm>
            <a:off x="2144843" y="1628800"/>
            <a:ext cx="4854313" cy="4610860"/>
          </a:xfrm>
          <a:prstGeom prst="rect">
            <a:avLst/>
          </a:prstGeom>
        </p:spPr>
      </p:pic>
    </p:spTree>
    <p:extLst>
      <p:ext uri="{BB962C8B-B14F-4D97-AF65-F5344CB8AC3E}">
        <p14:creationId xmlns:p14="http://schemas.microsoft.com/office/powerpoint/2010/main" val="1470604363"/>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3528</Words>
  <Application>Microsoft Office PowerPoint</Application>
  <PresentationFormat>Bildschirmpräsentation (4:3)</PresentationFormat>
  <Paragraphs>270</Paragraphs>
  <Slides>27</Slides>
  <Notes>23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Calibri</vt:lpstr>
      <vt:lpstr>Wingdings</vt:lpstr>
      <vt:lpstr>Larissa</vt:lpstr>
      <vt:lpstr>Rail Transport</vt:lpstr>
      <vt:lpstr>How do I use this learning material?</vt:lpstr>
      <vt:lpstr>Introduction</vt:lpstr>
      <vt:lpstr>Agenda</vt:lpstr>
      <vt:lpstr>Characteristics of Rail Transport</vt:lpstr>
      <vt:lpstr>The Rail Sector and its Competitors ...</vt:lpstr>
      <vt:lpstr>Austrian Rail Network</vt:lpstr>
      <vt:lpstr>Rail Construction Projects in Austria</vt:lpstr>
      <vt:lpstr>Track Widths Main Track Widths in Individual States</vt:lpstr>
      <vt:lpstr>Freight Stations</vt:lpstr>
      <vt:lpstr>Marshalling Yards</vt:lpstr>
      <vt:lpstr>Wagon Types I</vt:lpstr>
      <vt:lpstr>Wagon Types II</vt:lpstr>
      <vt:lpstr>Wagon Types III</vt:lpstr>
      <vt:lpstr>Wagon Types IV</vt:lpstr>
      <vt:lpstr>Agenda</vt:lpstr>
      <vt:lpstr>Which goods are carried by rail?</vt:lpstr>
      <vt:lpstr>Transport Volume by Type of Goods</vt:lpstr>
      <vt:lpstr>Agenda</vt:lpstr>
      <vt:lpstr>Rail Cargo Operators</vt:lpstr>
      <vt:lpstr>Forms of Production</vt:lpstr>
      <vt:lpstr>Block Train</vt:lpstr>
      <vt:lpstr>Single Wagon Traffic Wagon Group Traffic</vt:lpstr>
      <vt:lpstr>Combined Transport</vt:lpstr>
      <vt:lpstr>References I</vt:lpstr>
      <vt:lpstr>References II</vt:lpstr>
      <vt:lpstr>Additional Information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sebastian</dc:creator>
  <cp:lastModifiedBy>Sandra Eitler</cp:lastModifiedBy>
  <cp:revision>654</cp:revision>
  <dcterms:created xsi:type="dcterms:W3CDTF">2016-05-26T13:35:26Z</dcterms:created>
  <dcterms:modified xsi:type="dcterms:W3CDTF">2019-08-10T19:45:39Z</dcterms:modified>
</cp:coreProperties>
</file>